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10287000" cx="18288000"/>
  <p:notesSz cx="6858000" cy="9144000"/>
  <p:embeddedFontLst>
    <p:embeddedFont>
      <p:font typeface="Arimo"/>
      <p:regular r:id="rId15"/>
      <p:bold r:id="rId16"/>
      <p:italic r:id="rId17"/>
      <p:boldItalic r:id="rId18"/>
    </p:embeddedFont>
    <p:embeddedFont>
      <p:font typeface="Playwrite US Modern"/>
      <p:regular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Arimo-regular.fntdata"/><Relationship Id="rId14" Type="http://schemas.openxmlformats.org/officeDocument/2006/relationships/slide" Target="slides/slide9.xml"/><Relationship Id="rId17" Type="http://schemas.openxmlformats.org/officeDocument/2006/relationships/font" Target="fonts/Arimo-italic.fntdata"/><Relationship Id="rId16" Type="http://schemas.openxmlformats.org/officeDocument/2006/relationships/font" Target="fonts/Arimo-bold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PlaywriteUSModern-regular.fntdata"/><Relationship Id="rId6" Type="http://schemas.openxmlformats.org/officeDocument/2006/relationships/slide" Target="slides/slide1.xml"/><Relationship Id="rId18" Type="http://schemas.openxmlformats.org/officeDocument/2006/relationships/font" Target="fonts/Arim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Relationship Id="rId4" Type="http://schemas.openxmlformats.org/officeDocument/2006/relationships/image" Target="../media/image6.png"/><Relationship Id="rId5" Type="http://schemas.openxmlformats.org/officeDocument/2006/relationships/image" Target="../media/image8.png"/><Relationship Id="rId6" Type="http://schemas.openxmlformats.org/officeDocument/2006/relationships/hyperlink" Target="https://www.unlockinglettersandsounds.co.uk/institute/teacher/courseview/13/view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image" Target="../media/image9.png"/><Relationship Id="rId5" Type="http://schemas.openxmlformats.org/officeDocument/2006/relationships/image" Target="../media/image2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image" Target="../media/image20.png"/><Relationship Id="rId9" Type="http://schemas.openxmlformats.org/officeDocument/2006/relationships/hyperlink" Target="https://www.phonicsplay.co.uk/resources" TargetMode="External"/><Relationship Id="rId5" Type="http://schemas.openxmlformats.org/officeDocument/2006/relationships/image" Target="../media/image14.png"/><Relationship Id="rId6" Type="http://schemas.openxmlformats.org/officeDocument/2006/relationships/image" Target="../media/image13.png"/><Relationship Id="rId7" Type="http://schemas.openxmlformats.org/officeDocument/2006/relationships/image" Target="../media/image2.png"/><Relationship Id="rId8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3.png"/><Relationship Id="rId4" Type="http://schemas.openxmlformats.org/officeDocument/2006/relationships/image" Target="../media/image1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4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2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12551660" y="3943850"/>
            <a:ext cx="4537470" cy="6057756"/>
          </a:xfrm>
          <a:custGeom>
            <a:rect b="b" l="l" r="r" t="t"/>
            <a:pathLst>
              <a:path extrusionOk="0" h="6057756" w="4537470">
                <a:moveTo>
                  <a:pt x="0" y="0"/>
                </a:moveTo>
                <a:lnTo>
                  <a:pt x="4537470" y="0"/>
                </a:lnTo>
                <a:lnTo>
                  <a:pt x="4537470" y="6057756"/>
                </a:lnTo>
                <a:lnTo>
                  <a:pt x="0" y="60577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5" name="Google Shape;85;p13"/>
          <p:cNvSpPr/>
          <p:nvPr/>
        </p:nvSpPr>
        <p:spPr>
          <a:xfrm>
            <a:off x="700491" y="7110983"/>
            <a:ext cx="3316883" cy="2497267"/>
          </a:xfrm>
          <a:custGeom>
            <a:rect b="b" l="l" r="r" t="t"/>
            <a:pathLst>
              <a:path extrusionOk="0" h="2497267" w="3316883">
                <a:moveTo>
                  <a:pt x="0" y="0"/>
                </a:moveTo>
                <a:lnTo>
                  <a:pt x="3316884" y="0"/>
                </a:lnTo>
                <a:lnTo>
                  <a:pt x="3316884" y="2497267"/>
                </a:lnTo>
                <a:lnTo>
                  <a:pt x="0" y="249726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6" name="Google Shape;86;p13"/>
          <p:cNvSpPr txBox="1"/>
          <p:nvPr/>
        </p:nvSpPr>
        <p:spPr>
          <a:xfrm>
            <a:off x="2545307" y="961644"/>
            <a:ext cx="13462500" cy="55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Phonics Screening Check Meeting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/>
          <p:nvPr/>
        </p:nvSpPr>
        <p:spPr>
          <a:xfrm>
            <a:off x="320730" y="2634136"/>
            <a:ext cx="7406122" cy="3267951"/>
          </a:xfrm>
          <a:custGeom>
            <a:rect b="b" l="l" r="r" t="t"/>
            <a:pathLst>
              <a:path extrusionOk="0" h="3267951" w="7406122">
                <a:moveTo>
                  <a:pt x="0" y="0"/>
                </a:moveTo>
                <a:lnTo>
                  <a:pt x="7406121" y="0"/>
                </a:lnTo>
                <a:lnTo>
                  <a:pt x="7406121" y="3267951"/>
                </a:lnTo>
                <a:lnTo>
                  <a:pt x="0" y="326795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2" name="Google Shape;92;p14"/>
          <p:cNvSpPr txBox="1"/>
          <p:nvPr/>
        </p:nvSpPr>
        <p:spPr>
          <a:xfrm>
            <a:off x="2565881" y="323850"/>
            <a:ext cx="13462529" cy="16192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Phonics language</a:t>
            </a:r>
            <a:endParaRPr/>
          </a:p>
        </p:txBody>
      </p:sp>
      <p:sp>
        <p:nvSpPr>
          <p:cNvPr id="93" name="Google Shape;93;p14"/>
          <p:cNvSpPr txBox="1"/>
          <p:nvPr/>
        </p:nvSpPr>
        <p:spPr>
          <a:xfrm>
            <a:off x="0" y="6965211"/>
            <a:ext cx="8855890" cy="28417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44" u="sng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Blending for reading</a:t>
            </a:r>
            <a:endParaRPr/>
          </a:p>
          <a:p>
            <a:pPr indent="0" lvl="0" marL="0" marR="0" rtl="0" algn="ctr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44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Pushing the phonemes together to make a word.</a:t>
            </a:r>
            <a:endParaRPr/>
          </a:p>
          <a:p>
            <a:pPr indent="0" lvl="0" marL="0" marR="0" rtl="0" algn="ctr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44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Cat</a:t>
            </a:r>
            <a:endParaRPr/>
          </a:p>
          <a:p>
            <a:pPr indent="0" lvl="0" marL="0" marR="0" rtl="0" algn="ctr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44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Tree</a:t>
            </a:r>
            <a:endParaRPr/>
          </a:p>
        </p:txBody>
      </p:sp>
      <p:sp>
        <p:nvSpPr>
          <p:cNvPr id="94" name="Google Shape;94;p14"/>
          <p:cNvSpPr txBox="1"/>
          <p:nvPr/>
        </p:nvSpPr>
        <p:spPr>
          <a:xfrm>
            <a:off x="9118594" y="7861196"/>
            <a:ext cx="8855890" cy="19457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8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144" u="sng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Segmenting for Spelling</a:t>
            </a:r>
            <a:endParaRPr/>
          </a:p>
          <a:p>
            <a:pPr indent="0" lvl="0" marL="0" marR="0" rtl="0" algn="ctr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44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Breaking words down into their individual sounds or phonemes  </a:t>
            </a:r>
            <a:endParaRPr/>
          </a:p>
          <a:p>
            <a:pPr indent="0" lvl="0" marL="0" marR="0" rtl="0" algn="ctr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644" u="none" cap="none" strike="noStrike">
              <a:solidFill>
                <a:srgbClr val="000000"/>
              </a:solidFill>
              <a:latin typeface="Playwrite US Modern"/>
              <a:ea typeface="Playwrite US Modern"/>
              <a:cs typeface="Playwrite US Modern"/>
              <a:sym typeface="Playwrite US Modern"/>
            </a:endParaRPr>
          </a:p>
        </p:txBody>
      </p:sp>
      <p:sp>
        <p:nvSpPr>
          <p:cNvPr id="95" name="Google Shape;95;p14"/>
          <p:cNvSpPr txBox="1"/>
          <p:nvPr/>
        </p:nvSpPr>
        <p:spPr>
          <a:xfrm>
            <a:off x="7893937" y="2622065"/>
            <a:ext cx="10080546" cy="44098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Single </a:t>
            </a:r>
            <a:r>
              <a:rPr b="0" i="0" lang="en-US" sz="3399" u="sng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Phoneme</a:t>
            </a: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 ‘J’</a:t>
            </a:r>
            <a:endParaRPr/>
          </a:p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Diagraph ‘ai’ (2 letters make one sound)</a:t>
            </a:r>
            <a:endParaRPr/>
          </a:p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Trigraph ‘igh’ (3 letters make one sound)</a:t>
            </a:r>
            <a:endParaRPr/>
          </a:p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399" u="none" cap="none" strike="noStrike">
              <a:solidFill>
                <a:srgbClr val="000000"/>
              </a:solidFill>
              <a:latin typeface="Playwrite US Modern"/>
              <a:ea typeface="Playwrite US Modern"/>
              <a:cs typeface="Playwrite US Modern"/>
              <a:sym typeface="Playwrite US Modern"/>
            </a:endParaRPr>
          </a:p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399" u="sng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Grapheme </a:t>
            </a: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- how we spell the phomene </a:t>
            </a:r>
            <a:endParaRPr/>
          </a:p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e.g. ai/ay/ey/a_e/a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/>
          <p:nvPr/>
        </p:nvSpPr>
        <p:spPr>
          <a:xfrm>
            <a:off x="2241874" y="6742651"/>
            <a:ext cx="3477103" cy="2515649"/>
          </a:xfrm>
          <a:custGeom>
            <a:rect b="b" l="l" r="r" t="t"/>
            <a:pathLst>
              <a:path extrusionOk="0" h="2515649" w="3477103">
                <a:moveTo>
                  <a:pt x="0" y="0"/>
                </a:moveTo>
                <a:lnTo>
                  <a:pt x="3477103" y="0"/>
                </a:lnTo>
                <a:lnTo>
                  <a:pt x="3477103" y="2515649"/>
                </a:lnTo>
                <a:lnTo>
                  <a:pt x="0" y="251564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1" name="Google Shape;101;p15"/>
          <p:cNvSpPr/>
          <p:nvPr/>
        </p:nvSpPr>
        <p:spPr>
          <a:xfrm>
            <a:off x="11757589" y="6911943"/>
            <a:ext cx="3592978" cy="2699752"/>
          </a:xfrm>
          <a:custGeom>
            <a:rect b="b" l="l" r="r" t="t"/>
            <a:pathLst>
              <a:path extrusionOk="0" h="2699752" w="3592978">
                <a:moveTo>
                  <a:pt x="0" y="0"/>
                </a:moveTo>
                <a:lnTo>
                  <a:pt x="3592978" y="0"/>
                </a:lnTo>
                <a:lnTo>
                  <a:pt x="3592978" y="2699752"/>
                </a:lnTo>
                <a:lnTo>
                  <a:pt x="0" y="269975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2" name="Google Shape;102;p15"/>
          <p:cNvSpPr txBox="1"/>
          <p:nvPr/>
        </p:nvSpPr>
        <p:spPr>
          <a:xfrm>
            <a:off x="354746" y="323850"/>
            <a:ext cx="171966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is the Phonics Screening?</a:t>
            </a:r>
            <a:endParaRPr sz="100"/>
          </a:p>
        </p:txBody>
      </p:sp>
      <p:sp>
        <p:nvSpPr>
          <p:cNvPr id="103" name="Google Shape;103;p15"/>
          <p:cNvSpPr txBox="1"/>
          <p:nvPr/>
        </p:nvSpPr>
        <p:spPr>
          <a:xfrm>
            <a:off x="0" y="1647772"/>
            <a:ext cx="17551258" cy="5618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268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6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 All Year 1 pupils will take the phonics screening check in June </a:t>
            </a:r>
            <a:endParaRPr/>
          </a:p>
          <a:p>
            <a:pPr indent="0" lvl="0" marL="0" marR="0" rtl="0" algn="ctr">
              <a:lnSpc>
                <a:spcPct val="16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• It comprises of a list of 40 words; 20 real words and 20 nonsense words. </a:t>
            </a:r>
            <a:endParaRPr/>
          </a:p>
          <a:p>
            <a:pPr indent="0" lvl="0" marL="0" marR="0" rtl="0" algn="ctr">
              <a:lnSpc>
                <a:spcPct val="16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• It will assess phonics skills and knowledge learnt through reception and year 1. </a:t>
            </a:r>
            <a:endParaRPr/>
          </a:p>
          <a:p>
            <a:pPr indent="0" lvl="0" marL="0" marR="0" rtl="0" algn="ctr">
              <a:lnSpc>
                <a:spcPct val="16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• Your child will read the test in a one to one situation. They will read up to 4 words per page and they will probably do the check in 10‐15 minutes. They will be asked to ‘sound out’ a word and blend the sounds together to read the word. The children have plenty of exposure to nonsense words so they are well prepared for the test.</a:t>
            </a:r>
            <a:endParaRPr/>
          </a:p>
          <a:p>
            <a:pPr indent="0" lvl="0" marL="0" marR="0" rtl="0" algn="ctr">
              <a:lnSpc>
                <a:spcPct val="2146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000" u="none" cap="none" strike="noStrike">
              <a:solidFill>
                <a:srgbClr val="000000"/>
              </a:solidFill>
              <a:latin typeface="Playwrite US Modern"/>
              <a:ea typeface="Playwrite US Modern"/>
              <a:cs typeface="Playwrite US Modern"/>
              <a:sym typeface="Playwrite US Moder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/>
          <p:nvPr/>
        </p:nvSpPr>
        <p:spPr>
          <a:xfrm>
            <a:off x="0" y="5196633"/>
            <a:ext cx="6095401" cy="4221065"/>
          </a:xfrm>
          <a:custGeom>
            <a:rect b="b" l="l" r="r" t="t"/>
            <a:pathLst>
              <a:path extrusionOk="0" h="4221065" w="6095401">
                <a:moveTo>
                  <a:pt x="0" y="0"/>
                </a:moveTo>
                <a:lnTo>
                  <a:pt x="6095401" y="0"/>
                </a:lnTo>
                <a:lnTo>
                  <a:pt x="6095401" y="4221065"/>
                </a:lnTo>
                <a:lnTo>
                  <a:pt x="0" y="422106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9" name="Google Shape;109;p16"/>
          <p:cNvSpPr/>
          <p:nvPr/>
        </p:nvSpPr>
        <p:spPr>
          <a:xfrm>
            <a:off x="6095401" y="5196633"/>
            <a:ext cx="5996066" cy="4114800"/>
          </a:xfrm>
          <a:custGeom>
            <a:rect b="b" l="l" r="r" t="t"/>
            <a:pathLst>
              <a:path extrusionOk="0" h="4114800" w="5996066">
                <a:moveTo>
                  <a:pt x="0" y="0"/>
                </a:moveTo>
                <a:lnTo>
                  <a:pt x="5996065" y="0"/>
                </a:lnTo>
                <a:lnTo>
                  <a:pt x="59960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0" name="Google Shape;110;p16"/>
          <p:cNvSpPr/>
          <p:nvPr/>
        </p:nvSpPr>
        <p:spPr>
          <a:xfrm>
            <a:off x="12091466" y="5196633"/>
            <a:ext cx="6151796" cy="4014047"/>
          </a:xfrm>
          <a:custGeom>
            <a:rect b="b" l="l" r="r" t="t"/>
            <a:pathLst>
              <a:path extrusionOk="0" h="4014047" w="6151796">
                <a:moveTo>
                  <a:pt x="0" y="0"/>
                </a:moveTo>
                <a:lnTo>
                  <a:pt x="6151797" y="0"/>
                </a:lnTo>
                <a:lnTo>
                  <a:pt x="6151797" y="4014046"/>
                </a:lnTo>
                <a:lnTo>
                  <a:pt x="0" y="401404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1" name="Google Shape;111;p16"/>
          <p:cNvSpPr txBox="1"/>
          <p:nvPr/>
        </p:nvSpPr>
        <p:spPr>
          <a:xfrm>
            <a:off x="895167" y="3204808"/>
            <a:ext cx="16230600" cy="16167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599" u="sng" cap="none" strike="noStrike">
                <a:solidFill>
                  <a:schemeClr val="hlink"/>
                </a:solidFill>
                <a:latin typeface="Arimo"/>
                <a:ea typeface="Arimo"/>
                <a:cs typeface="Arimo"/>
                <a:sym typeface="Arimo"/>
                <a:hlinkClick r:id="rId6"/>
              </a:rPr>
              <a:t>https://www.unlockinglettersandsounds.co.uk/institute/teacher/courseview/13/view</a:t>
            </a:r>
            <a:endParaRPr/>
          </a:p>
        </p:txBody>
      </p:sp>
      <p:sp>
        <p:nvSpPr>
          <p:cNvPr id="112" name="Google Shape;112;p16"/>
          <p:cNvSpPr txBox="1"/>
          <p:nvPr/>
        </p:nvSpPr>
        <p:spPr>
          <a:xfrm>
            <a:off x="1510636" y="988307"/>
            <a:ext cx="16005900" cy="19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246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to pronounce the sounds</a:t>
            </a:r>
            <a:r>
              <a:rPr b="0" i="0" lang="en-US" sz="12446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/>
          <p:nvPr/>
        </p:nvSpPr>
        <p:spPr>
          <a:xfrm>
            <a:off x="538239" y="2121117"/>
            <a:ext cx="7241067" cy="2738849"/>
          </a:xfrm>
          <a:custGeom>
            <a:rect b="b" l="l" r="r" t="t"/>
            <a:pathLst>
              <a:path extrusionOk="0" h="2738849" w="7241067">
                <a:moveTo>
                  <a:pt x="0" y="0"/>
                </a:moveTo>
                <a:lnTo>
                  <a:pt x="7241067" y="0"/>
                </a:lnTo>
                <a:lnTo>
                  <a:pt x="7241067" y="2738849"/>
                </a:lnTo>
                <a:lnTo>
                  <a:pt x="0" y="273884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8" name="Google Shape;118;p17"/>
          <p:cNvSpPr/>
          <p:nvPr/>
        </p:nvSpPr>
        <p:spPr>
          <a:xfrm>
            <a:off x="4158772" y="6086919"/>
            <a:ext cx="8384610" cy="3171381"/>
          </a:xfrm>
          <a:custGeom>
            <a:rect b="b" l="l" r="r" t="t"/>
            <a:pathLst>
              <a:path extrusionOk="0" h="3171381" w="8384610">
                <a:moveTo>
                  <a:pt x="0" y="0"/>
                </a:moveTo>
                <a:lnTo>
                  <a:pt x="8384610" y="0"/>
                </a:lnTo>
                <a:lnTo>
                  <a:pt x="8384610" y="3171381"/>
                </a:lnTo>
                <a:lnTo>
                  <a:pt x="0" y="317138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9" name="Google Shape;119;p17"/>
          <p:cNvSpPr/>
          <p:nvPr/>
        </p:nvSpPr>
        <p:spPr>
          <a:xfrm>
            <a:off x="9438582" y="2302490"/>
            <a:ext cx="8285493" cy="3133891"/>
          </a:xfrm>
          <a:custGeom>
            <a:rect b="b" l="l" r="r" t="t"/>
            <a:pathLst>
              <a:path extrusionOk="0" h="3133891" w="8285493">
                <a:moveTo>
                  <a:pt x="0" y="0"/>
                </a:moveTo>
                <a:lnTo>
                  <a:pt x="8285493" y="0"/>
                </a:lnTo>
                <a:lnTo>
                  <a:pt x="8285493" y="3133891"/>
                </a:lnTo>
                <a:lnTo>
                  <a:pt x="0" y="31338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0" name="Google Shape;120;p17"/>
          <p:cNvSpPr txBox="1"/>
          <p:nvPr/>
        </p:nvSpPr>
        <p:spPr>
          <a:xfrm>
            <a:off x="221336" y="567373"/>
            <a:ext cx="180666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099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</a:t>
            </a:r>
            <a:r>
              <a:rPr b="0" i="0" lang="en-US" sz="6099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sound buttons</a:t>
            </a:r>
            <a:r>
              <a:rPr b="0" i="0" lang="en-US" sz="6099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and how do we use them?</a:t>
            </a:r>
            <a:r>
              <a:rPr b="0" i="0" lang="en-US" sz="8199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8"/>
          <p:cNvSpPr/>
          <p:nvPr/>
        </p:nvSpPr>
        <p:spPr>
          <a:xfrm>
            <a:off x="855284" y="2222662"/>
            <a:ext cx="3426203" cy="2920838"/>
          </a:xfrm>
          <a:custGeom>
            <a:rect b="b" l="l" r="r" t="t"/>
            <a:pathLst>
              <a:path extrusionOk="0" h="2920838" w="3426203">
                <a:moveTo>
                  <a:pt x="0" y="0"/>
                </a:moveTo>
                <a:lnTo>
                  <a:pt x="3426203" y="0"/>
                </a:lnTo>
                <a:lnTo>
                  <a:pt x="3426203" y="2920838"/>
                </a:lnTo>
                <a:lnTo>
                  <a:pt x="0" y="29208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6" name="Google Shape;126;p18"/>
          <p:cNvSpPr/>
          <p:nvPr/>
        </p:nvSpPr>
        <p:spPr>
          <a:xfrm>
            <a:off x="0" y="6380348"/>
            <a:ext cx="6703141" cy="3125340"/>
          </a:xfrm>
          <a:custGeom>
            <a:rect b="b" l="l" r="r" t="t"/>
            <a:pathLst>
              <a:path extrusionOk="0" h="3125340" w="6703141">
                <a:moveTo>
                  <a:pt x="0" y="0"/>
                </a:moveTo>
                <a:lnTo>
                  <a:pt x="6703141" y="0"/>
                </a:lnTo>
                <a:lnTo>
                  <a:pt x="6703141" y="3125340"/>
                </a:lnTo>
                <a:lnTo>
                  <a:pt x="0" y="312534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7" name="Google Shape;127;p18"/>
          <p:cNvSpPr/>
          <p:nvPr/>
        </p:nvSpPr>
        <p:spPr>
          <a:xfrm>
            <a:off x="12751699" y="2222662"/>
            <a:ext cx="4833995" cy="3837419"/>
          </a:xfrm>
          <a:custGeom>
            <a:rect b="b" l="l" r="r" t="t"/>
            <a:pathLst>
              <a:path extrusionOk="0" h="3837419" w="4833995">
                <a:moveTo>
                  <a:pt x="0" y="0"/>
                </a:moveTo>
                <a:lnTo>
                  <a:pt x="4833995" y="0"/>
                </a:lnTo>
                <a:lnTo>
                  <a:pt x="4833995" y="3837419"/>
                </a:lnTo>
                <a:lnTo>
                  <a:pt x="0" y="38374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-3077" r="-3077" t="0"/>
            </a:stretch>
          </a:blipFill>
          <a:ln>
            <a:noFill/>
          </a:ln>
        </p:spPr>
      </p:sp>
      <p:sp>
        <p:nvSpPr>
          <p:cNvPr id="128" name="Google Shape;128;p18"/>
          <p:cNvSpPr/>
          <p:nvPr/>
        </p:nvSpPr>
        <p:spPr>
          <a:xfrm>
            <a:off x="10220275" y="6494968"/>
            <a:ext cx="8067725" cy="3164449"/>
          </a:xfrm>
          <a:custGeom>
            <a:rect b="b" l="l" r="r" t="t"/>
            <a:pathLst>
              <a:path extrusionOk="0" h="3164449" w="8067725">
                <a:moveTo>
                  <a:pt x="0" y="0"/>
                </a:moveTo>
                <a:lnTo>
                  <a:pt x="8067725" y="0"/>
                </a:lnTo>
                <a:lnTo>
                  <a:pt x="8067725" y="3164448"/>
                </a:lnTo>
                <a:lnTo>
                  <a:pt x="0" y="316444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9" name="Google Shape;129;p18"/>
          <p:cNvSpPr/>
          <p:nvPr/>
        </p:nvSpPr>
        <p:spPr>
          <a:xfrm>
            <a:off x="6660028" y="2892738"/>
            <a:ext cx="3316883" cy="2497267"/>
          </a:xfrm>
          <a:custGeom>
            <a:rect b="b" l="l" r="r" t="t"/>
            <a:pathLst>
              <a:path extrusionOk="0" h="2497267" w="3316883">
                <a:moveTo>
                  <a:pt x="0" y="0"/>
                </a:moveTo>
                <a:lnTo>
                  <a:pt x="3316883" y="0"/>
                </a:lnTo>
                <a:lnTo>
                  <a:pt x="3316883" y="2497267"/>
                </a:lnTo>
                <a:lnTo>
                  <a:pt x="0" y="249726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0" name="Google Shape;130;p18"/>
          <p:cNvSpPr/>
          <p:nvPr/>
        </p:nvSpPr>
        <p:spPr>
          <a:xfrm>
            <a:off x="7089284" y="6679406"/>
            <a:ext cx="2744849" cy="2200825"/>
          </a:xfrm>
          <a:custGeom>
            <a:rect b="b" l="l" r="r" t="t"/>
            <a:pathLst>
              <a:path extrusionOk="0" h="2200825" w="2744849">
                <a:moveTo>
                  <a:pt x="0" y="0"/>
                </a:moveTo>
                <a:lnTo>
                  <a:pt x="2744849" y="0"/>
                </a:lnTo>
                <a:lnTo>
                  <a:pt x="2744849" y="2200825"/>
                </a:lnTo>
                <a:lnTo>
                  <a:pt x="0" y="220082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-4427" l="-9058" r="-7007" t="-7969"/>
            </a:stretch>
          </a:blipFill>
          <a:ln>
            <a:noFill/>
          </a:ln>
        </p:spPr>
      </p:sp>
      <p:sp>
        <p:nvSpPr>
          <p:cNvPr id="131" name="Google Shape;131;p18"/>
          <p:cNvSpPr txBox="1"/>
          <p:nvPr/>
        </p:nvSpPr>
        <p:spPr>
          <a:xfrm>
            <a:off x="0" y="329222"/>
            <a:ext cx="182880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can you help prepare your child for the phonics screening check? </a:t>
            </a:r>
            <a:endParaRPr sz="6000"/>
          </a:p>
        </p:txBody>
      </p:sp>
      <p:sp>
        <p:nvSpPr>
          <p:cNvPr id="132" name="Google Shape;132;p18"/>
          <p:cNvSpPr txBox="1"/>
          <p:nvPr/>
        </p:nvSpPr>
        <p:spPr>
          <a:xfrm>
            <a:off x="373137" y="9602266"/>
            <a:ext cx="2195248" cy="4567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44" u="sng" cap="none" strike="noStrike">
                <a:solidFill>
                  <a:schemeClr val="hlink"/>
                </a:solidFill>
                <a:latin typeface="Playwrite US Modern"/>
                <a:ea typeface="Playwrite US Modern"/>
                <a:cs typeface="Playwrite US Modern"/>
                <a:sym typeface="Playwrite US Modern"/>
                <a:hlinkClick r:id="rId9"/>
              </a:rPr>
              <a:t>Phonics Play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9"/>
          <p:cNvSpPr/>
          <p:nvPr/>
        </p:nvSpPr>
        <p:spPr>
          <a:xfrm>
            <a:off x="-403490" y="0"/>
            <a:ext cx="10191433" cy="7019350"/>
          </a:xfrm>
          <a:custGeom>
            <a:rect b="b" l="l" r="r" t="t"/>
            <a:pathLst>
              <a:path extrusionOk="0" h="7019350" w="10191433">
                <a:moveTo>
                  <a:pt x="0" y="0"/>
                </a:moveTo>
                <a:lnTo>
                  <a:pt x="10191433" y="0"/>
                </a:lnTo>
                <a:lnTo>
                  <a:pt x="10191433" y="7019350"/>
                </a:lnTo>
                <a:lnTo>
                  <a:pt x="0" y="701935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8" name="Google Shape;138;p19"/>
          <p:cNvSpPr/>
          <p:nvPr/>
        </p:nvSpPr>
        <p:spPr>
          <a:xfrm>
            <a:off x="9144000" y="3717672"/>
            <a:ext cx="9577814" cy="6487359"/>
          </a:xfrm>
          <a:custGeom>
            <a:rect b="b" l="l" r="r" t="t"/>
            <a:pathLst>
              <a:path extrusionOk="0" h="6487359" w="9577814">
                <a:moveTo>
                  <a:pt x="0" y="0"/>
                </a:moveTo>
                <a:lnTo>
                  <a:pt x="9577814" y="0"/>
                </a:lnTo>
                <a:lnTo>
                  <a:pt x="9577814" y="6487360"/>
                </a:lnTo>
                <a:lnTo>
                  <a:pt x="0" y="648736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672" l="0" r="0" t="-1672"/>
            </a:stretch>
          </a:blipFill>
          <a:ln>
            <a:noFill/>
          </a:ln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0"/>
          <p:cNvSpPr/>
          <p:nvPr/>
        </p:nvSpPr>
        <p:spPr>
          <a:xfrm>
            <a:off x="417561" y="1834013"/>
            <a:ext cx="5756104" cy="3914151"/>
          </a:xfrm>
          <a:custGeom>
            <a:rect b="b" l="l" r="r" t="t"/>
            <a:pathLst>
              <a:path extrusionOk="0" h="3914151" w="5756104">
                <a:moveTo>
                  <a:pt x="0" y="0"/>
                </a:moveTo>
                <a:lnTo>
                  <a:pt x="5756105" y="0"/>
                </a:lnTo>
                <a:lnTo>
                  <a:pt x="5756105" y="3914151"/>
                </a:lnTo>
                <a:lnTo>
                  <a:pt x="0" y="391415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4" name="Google Shape;144;p20"/>
          <p:cNvSpPr/>
          <p:nvPr/>
        </p:nvSpPr>
        <p:spPr>
          <a:xfrm>
            <a:off x="7580300" y="1834013"/>
            <a:ext cx="5652204" cy="3914151"/>
          </a:xfrm>
          <a:custGeom>
            <a:rect b="b" l="l" r="r" t="t"/>
            <a:pathLst>
              <a:path extrusionOk="0" h="3914151" w="5652204">
                <a:moveTo>
                  <a:pt x="0" y="0"/>
                </a:moveTo>
                <a:lnTo>
                  <a:pt x="5652203" y="0"/>
                </a:lnTo>
                <a:lnTo>
                  <a:pt x="5652203" y="3914151"/>
                </a:lnTo>
                <a:lnTo>
                  <a:pt x="0" y="391415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5" name="Google Shape;145;p20"/>
          <p:cNvSpPr/>
          <p:nvPr/>
        </p:nvSpPr>
        <p:spPr>
          <a:xfrm>
            <a:off x="3057872" y="5924890"/>
            <a:ext cx="6231586" cy="4362110"/>
          </a:xfrm>
          <a:custGeom>
            <a:rect b="b" l="l" r="r" t="t"/>
            <a:pathLst>
              <a:path extrusionOk="0" h="4362110" w="6231586">
                <a:moveTo>
                  <a:pt x="0" y="0"/>
                </a:moveTo>
                <a:lnTo>
                  <a:pt x="6231587" y="0"/>
                </a:lnTo>
                <a:lnTo>
                  <a:pt x="6231587" y="4362110"/>
                </a:lnTo>
                <a:lnTo>
                  <a:pt x="0" y="436211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6" name="Google Shape;146;p20"/>
          <p:cNvSpPr/>
          <p:nvPr/>
        </p:nvSpPr>
        <p:spPr>
          <a:xfrm>
            <a:off x="12467220" y="6187715"/>
            <a:ext cx="5490461" cy="3836460"/>
          </a:xfrm>
          <a:custGeom>
            <a:rect b="b" l="l" r="r" t="t"/>
            <a:pathLst>
              <a:path extrusionOk="0" h="3836460" w="5490461">
                <a:moveTo>
                  <a:pt x="0" y="0"/>
                </a:moveTo>
                <a:lnTo>
                  <a:pt x="5490461" y="0"/>
                </a:lnTo>
                <a:lnTo>
                  <a:pt x="5490461" y="3836460"/>
                </a:lnTo>
                <a:lnTo>
                  <a:pt x="0" y="383646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7" name="Google Shape;147;p20"/>
          <p:cNvSpPr txBox="1"/>
          <p:nvPr/>
        </p:nvSpPr>
        <p:spPr>
          <a:xfrm>
            <a:off x="639142" y="294662"/>
            <a:ext cx="17009715" cy="10001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7500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COMMON EXCEPTION WORDS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1"/>
          <p:cNvSpPr/>
          <p:nvPr/>
        </p:nvSpPr>
        <p:spPr>
          <a:xfrm>
            <a:off x="5719144" y="4242333"/>
            <a:ext cx="6338739" cy="4713717"/>
          </a:xfrm>
          <a:custGeom>
            <a:rect b="b" l="l" r="r" t="t"/>
            <a:pathLst>
              <a:path extrusionOk="0" h="4713717" w="6338739">
                <a:moveTo>
                  <a:pt x="0" y="0"/>
                </a:moveTo>
                <a:lnTo>
                  <a:pt x="6338739" y="0"/>
                </a:lnTo>
                <a:lnTo>
                  <a:pt x="6338739" y="4713718"/>
                </a:lnTo>
                <a:lnTo>
                  <a:pt x="0" y="471371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3" name="Google Shape;153;p21"/>
          <p:cNvSpPr txBox="1"/>
          <p:nvPr/>
        </p:nvSpPr>
        <p:spPr>
          <a:xfrm>
            <a:off x="4671188" y="579025"/>
            <a:ext cx="9217200" cy="36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Any questions?</a:t>
            </a:r>
            <a:endParaRPr sz="1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