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12192000"/>
  <p:notesSz cx="6858000" cy="9144000"/>
  <p:embeddedFontLst>
    <p:embeddedFont>
      <p:font typeface="Roboto"/>
      <p:regular r:id="rId22"/>
      <p:bold r:id="rId23"/>
      <p:italic r:id="rId24"/>
      <p:boldItalic r:id="rId25"/>
    </p:embeddedFont>
    <p:embeddedFont>
      <p:font typeface="Rambla"/>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iiXdA6ZIB4ri4Qu/NqqllFN2Gx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Roboto-regular.fntdata"/><Relationship Id="rId21" Type="http://schemas.openxmlformats.org/officeDocument/2006/relationships/slide" Target="slides/slide17.xml"/><Relationship Id="rId24" Type="http://schemas.openxmlformats.org/officeDocument/2006/relationships/font" Target="fonts/Roboto-italic.fntdata"/><Relationship Id="rId23" Type="http://schemas.openxmlformats.org/officeDocument/2006/relationships/font" Target="fonts/Roboto-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Rambla-regular.fntdata"/><Relationship Id="rId25" Type="http://schemas.openxmlformats.org/officeDocument/2006/relationships/font" Target="fonts/Roboto-boldItalic.fntdata"/><Relationship Id="rId28" Type="http://schemas.openxmlformats.org/officeDocument/2006/relationships/font" Target="fonts/Rambla-italic.fntdata"/><Relationship Id="rId27" Type="http://schemas.openxmlformats.org/officeDocument/2006/relationships/font" Target="fonts/Rambla-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Rambla-boldItalic.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 name="Google Shape;5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 name="Google Shape;5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 name="Google Shape;5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Welcome parents to the session.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are very excited you are here to learn about your child’s ‘reading’ journey. </a:t>
            </a:r>
            <a:endParaRPr/>
          </a:p>
          <a:p>
            <a:pPr indent="0" lvl="0" marL="0" rtl="0" algn="l">
              <a:lnSpc>
                <a:spcPct val="100000"/>
              </a:lnSpc>
              <a:spcBef>
                <a:spcPts val="0"/>
              </a:spcBef>
              <a:spcAft>
                <a:spcPts val="0"/>
              </a:spcAft>
              <a:buSzPts val="1400"/>
              <a:buNone/>
            </a:pPr>
            <a:r>
              <a:rPr lang="en-GB"/>
              <a:t>Explain how you are structuring the session/ sessions to give them information about how early reading is taught at your school and how they can play a vital role in supporting their child’s reading journey. </a:t>
            </a:r>
            <a:endParaRPr/>
          </a:p>
        </p:txBody>
      </p:sp>
      <p:sp>
        <p:nvSpPr>
          <p:cNvPr id="59" name="Google Shape;5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 name="Google Shape;6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Reading is at the heart of our curriculum at verwood and it is one of the most important things we can teach our children.   We want all our children to be avid readers with a love for all different types of literature.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Think of reading activities you do everyday….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children start their school life they will very much focus on learning to read. As they move higher up the school and into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At Verwood we make sure that there are lots of opportunities to enjoy reading - daily story times where teachers share their passion and enthusiasm for books, library time and when children bring home a ‘Reading for Pleasure’ book each week. </a:t>
            </a:r>
            <a:endParaRPr/>
          </a:p>
        </p:txBody>
      </p:sp>
      <p:sp>
        <p:nvSpPr>
          <p:cNvPr id="66" name="Google Shape;6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 name="Google Shape;7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Over the past 50 years schools have taught children to read using lots of different approaches. But, thanks to research we know that phonics is the best way to teach children to read. We know this might be different to how you were taught to read so we hope this session helps you to understand what phonics is, how we will teach phonics at our school and how you can help your child to learn to read.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All schemes are slightly differently but , as a school , we think this is the best one for our pupils. All children in the school will use Unlocking Letters and Sounds to teach their phonics and early reading. All staff , including TA’s, have had training with this scheme so they are experts at using it. We are also building on that initial training on further INSET days.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say a word we say lots of sounds very quickly – so quickly we hardly notice the sound each letter makes. </a:t>
            </a:r>
            <a:endParaRPr/>
          </a:p>
          <a:p>
            <a:pPr indent="0" lvl="0" marL="0" rtl="0" algn="l">
              <a:lnSpc>
                <a:spcPct val="100000"/>
              </a:lnSpc>
              <a:spcBef>
                <a:spcPts val="0"/>
              </a:spcBef>
              <a:spcAft>
                <a:spcPts val="0"/>
              </a:spcAft>
              <a:buClr>
                <a:schemeClr val="dk1"/>
              </a:buClr>
              <a:buSzPts val="1400"/>
              <a:buFont typeface="Arial"/>
              <a:buNone/>
            </a:pPr>
            <a:r>
              <a:rPr lang="en-GB"/>
              <a:t>If we say the word CAT.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 And now say the sounds in the word CAT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can hear…3 phonemes…c/a/t.   When we write the word cat we  represent each phoneme using a grapheme/letter.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phonics!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There is some technical vocabulary that we use for phonics and that your children will use.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Grapheme – the written letter or groups of letters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Phoneme – the sounds that the grapheme makes.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74" name="Google Shape;7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1" name="Google Shape;8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As children start to learn their grapheme phoneme correspondences (GPCs) it is very important that we pronounce the sounds clearly and purely.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We also help them to learn and remember the GPCs in Reception with an image and action for each phoneme.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Your children will be coming home sharing the actions with you so do join them when they are using them! There are actions for phase 2 and 3 not for 5.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Play video of phase 3  pronunciation and actions for some of the first GPCs children will be learning.   Jaw tip!</a:t>
            </a:r>
            <a:endParaRPr/>
          </a:p>
          <a:p>
            <a:pPr indent="0" lvl="0" marL="0" rtl="0" algn="l">
              <a:lnSpc>
                <a:spcPct val="100000"/>
              </a:lnSpc>
              <a:spcBef>
                <a:spcPts val="0"/>
              </a:spcBef>
              <a:spcAft>
                <a:spcPts val="0"/>
              </a:spcAft>
              <a:buSzPts val="1400"/>
              <a:buNone/>
            </a:pPr>
            <a:r>
              <a:t/>
            </a:r>
            <a:endParaRPr/>
          </a:p>
        </p:txBody>
      </p:sp>
      <p:sp>
        <p:nvSpPr>
          <p:cNvPr id="82" name="Google Shape;8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know that children won’t learn to read by themselves so we will be teaching phonics every day to help them learn.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children will have a daily phonics lesson from Reception until Year 2. They will be taught by their teacher in the whole class and each lesson will last about 25 minutes.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 will learn 4 new GPCs each week – we organise the phonemes into sets.  These sets are then put into phases.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Progressive programme - In reception children will be taught Phases 2 – 4.  They will be taught phase 5 in years 1 and 2.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start this decoding  journey we will keep things very simple. We will teach basic phonemes and their matching graphemes (such as cat and map). This means that children rapidly learn and understand and to build confidence in their reading. This teaching will start straight away in Reception.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We’ve looked at examples where a phoneme is represented by a single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Some sounds  are represented  by graphemes that have two or more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Eg.  Sh o p        th i n          r i ch</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sounds sh, th and ch are represented by two letters – these are called digraphs.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Some sounds are represented by three letters: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Eg.  L igh 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sound igh  is represented by 3 letters  - this is called a trigraph.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Your child will be coming home telling you all about phonemes, graphemes, digraphs and trigraphs! They will be fantastic at understanding this vocabulary as they are learning the alphabetic code and you can help by using these words at home.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your children continue to learn to read they alphabetic code will become more complex. They will learn about sounds that are represented   by lots of different graphemes  and how some graphemes  can represent different sounds.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solidFill>
                  <a:srgbClr val="FF0000"/>
                </a:solidFill>
              </a:rPr>
              <a:t>As they start Year 1 &amp; 2 they will start to learn phonemes with alternative spellings eg: split digraphs a - e as in cake or alternative spellings  ay (day) </a:t>
            </a:r>
            <a:endParaRPr>
              <a:solidFill>
                <a:srgbClr val="FF0000"/>
              </a:solidFill>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The complexity of the English alphabetic code is why it takes so long to read. Many  children will find different parts challenging – especially at first. But our staff are skilled at teaching phonics and will be gradually working through the alphabetic code so that every child become an expert reader. </a:t>
            </a:r>
            <a:endParaRPr/>
          </a:p>
        </p:txBody>
      </p:sp>
      <p:sp>
        <p:nvSpPr>
          <p:cNvPr id="92" name="Google Shape;9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As well as learning to recognise the graphemes and say the phonemes they represent we will be teaching children how to use these to read.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When we read a word we look at each graphemes and match a sound to it. We push the sounds together  to make a word. This is called  BLENDING.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Blending is a really important skills that children need lots of practice at – it will take lots of time!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Let’s have a go at blending a word:  t / r /  ee</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teach the children to read from left to right  - identifying each grapheme and saying the  phoneme. Once they have done that they go back and push the phonemes together  to blend the phonemes together to read the word.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want to teach children to recognise the grapheme  quickly so they can blend it rapidly. Once they can do this their reading will become fluent – and less painful! But this really does take a huge amount of practise so it is really important that children practise this at home with the books we give them.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 children progress in their reading journey, so in Year 1 and 2, children, will begin to read longer words made up of multiple syllables – give the example of fun – funny – funniest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teach these words by ‘chunking’ them into syllables and blending these chunks together. But we are still  identifying the GPCs and blending them together.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what we will do as adults  when we come across an unfamiliar word – use the example crepuscular.   How would we read this unfamiliar word? We would chunk it and blend the syllables together.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This is why it’s really important to teach children to read using phonics – without this skills to decode the graphemes we would not be able to read unfamiliar words.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01" name="Google Shape;101;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There are some words that we use a lot in English such as the, like, said, were.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To give children’s reading a boost and so they can access more tests quickly we want children to learn these key words early on. Many of them have unusual patterns or GPCs that aren’t taught until later on.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So we teach children to recognise them by sight initially. Children will be able to decode some of them later on but , until they have learnt to decode them, we recognise them as key words.  List of key words in handout.</a:t>
            </a:r>
            <a:endParaRPr/>
          </a:p>
        </p:txBody>
      </p:sp>
      <p:sp>
        <p:nvSpPr>
          <p:cNvPr id="110" name="Google Shape;11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Books are allocated to match the sets and phases that children are secure in.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t>Teachers assess all the children regularly so they know when each child is ready to move onto the next set  - this takes a different amount of time for each child – some will need more practice than others. </a:t>
            </a:r>
            <a:endParaRPr/>
          </a:p>
          <a:p>
            <a:pPr indent="0" lvl="0" marL="0" rtl="0" algn="l">
              <a:lnSpc>
                <a:spcPct val="100000"/>
              </a:lnSpc>
              <a:spcBef>
                <a:spcPts val="0"/>
              </a:spcBef>
              <a:spcAft>
                <a:spcPts val="0"/>
              </a:spcAft>
              <a:buSzPts val="1400"/>
              <a:buNone/>
            </a:pPr>
            <a:r>
              <a:rPr lang="en-GB"/>
              <a:t>Please don’t compare your child with others and contact us if you are worried about anything.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Children will be given a book that precisely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In school we will also be reading with children. They will read everyday in their phonics lessons .</a:t>
            </a:r>
            <a:endParaRPr/>
          </a:p>
          <a:p>
            <a:pPr indent="0" lvl="0" marL="0" rtl="0" algn="l">
              <a:lnSpc>
                <a:spcPct val="100000"/>
              </a:lnSpc>
              <a:spcBef>
                <a:spcPts val="0"/>
              </a:spcBef>
              <a:spcAft>
                <a:spcPts val="0"/>
              </a:spcAft>
              <a:buSzPts val="1400"/>
              <a:buNone/>
            </a:pPr>
            <a:r>
              <a:rPr lang="en-GB"/>
              <a:t>In Reception children will be heard read 1-1 until they are ready to read in a small group with an adult.</a:t>
            </a:r>
            <a:endParaRPr/>
          </a:p>
          <a:p>
            <a:pPr indent="0" lvl="0" marL="0" rtl="0" algn="l">
              <a:lnSpc>
                <a:spcPct val="100000"/>
              </a:lnSpc>
              <a:spcBef>
                <a:spcPts val="0"/>
              </a:spcBef>
              <a:spcAft>
                <a:spcPts val="0"/>
              </a:spcAft>
              <a:buSzPts val="1400"/>
              <a:buNone/>
            </a:pPr>
            <a:r>
              <a:rPr lang="en-GB"/>
              <a:t>In Year One children have 2 guided reading sessions each week (where they read in a small group with an adult)  </a:t>
            </a:r>
            <a:endParaRPr/>
          </a:p>
          <a:p>
            <a:pPr indent="0" lvl="0" marL="0" rtl="0" algn="l">
              <a:lnSpc>
                <a:spcPct val="100000"/>
              </a:lnSpc>
              <a:spcBef>
                <a:spcPts val="0"/>
              </a:spcBef>
              <a:spcAft>
                <a:spcPts val="0"/>
              </a:spcAft>
              <a:buSzPts val="1400"/>
              <a:buNone/>
            </a:pPr>
            <a:r>
              <a:rPr lang="en-GB"/>
              <a:t>In Year Two children have 2 guided reading sessions , where the teacher will listen to every child read for a short time during the lesson. Extra guided reading groups will take place for children who need more practice.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19" name="Google Shape;11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39cb6e049a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g139cb6e049a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GB"/>
              <a:t>One of the most important ways to increase children’s accuracy, fluency and understanding of the book they are reading is to re-read the same books several times.  This is why we only give 1 book at a time  – we would like each book to be read at least three times with a different focus each time.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400"/>
              <a:buFont typeface="Arial"/>
              <a:buNone/>
            </a:pPr>
            <a:r>
              <a:rPr lang="en-GB"/>
              <a:t>This films explains the value of re- reading the same book and what you should focus on each time. </a:t>
            </a:r>
            <a:r>
              <a:rPr lang="en-GB">
                <a:solidFill>
                  <a:srgbClr val="FF0000"/>
                </a:solidFill>
              </a:rPr>
              <a:t>https://www.youtube.com/watch?v=Hhu3xeNq3Kg&amp;t=200s</a:t>
            </a:r>
            <a:endParaRPr>
              <a:solidFill>
                <a:srgbClr val="FF0000"/>
              </a:solidFill>
            </a:endParaRPr>
          </a:p>
          <a:p>
            <a:pPr indent="0" lvl="0" marL="0" rtl="0" algn="l">
              <a:lnSpc>
                <a:spcPct val="100000"/>
              </a:lnSpc>
              <a:spcBef>
                <a:spcPts val="0"/>
              </a:spcBef>
              <a:spcAft>
                <a:spcPts val="0"/>
              </a:spcAft>
              <a:buSzPts val="1400"/>
              <a:buNone/>
            </a:pPr>
            <a:r>
              <a:t/>
            </a:r>
            <a:endParaRPr/>
          </a:p>
        </p:txBody>
      </p:sp>
      <p:sp>
        <p:nvSpPr>
          <p:cNvPr id="127" name="Google Shape;127;g139cb6e049a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5961a9640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g15961a9640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5" name="Google Shape;135;g15961a9640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15961a96405_0_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g15961a96405_0_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GB"/>
              <a:t>Online assessments are carried out termly but we are continually assessing within class.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143" name="Google Shape;143;g15961a96405_0_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fecd0b2317_0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gfecd0b2317_0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Reading at home is essential as it gives children the opportunity to practice their reading skills.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know everyone is busy and children often don’t want to read out of schools.  </a:t>
            </a:r>
            <a:endParaRPr/>
          </a:p>
          <a:p>
            <a:pPr indent="0" lvl="0" marL="0" rtl="0" algn="l">
              <a:lnSpc>
                <a:spcPct val="100000"/>
              </a:lnSpc>
              <a:spcBef>
                <a:spcPts val="0"/>
              </a:spcBef>
              <a:spcAft>
                <a:spcPts val="0"/>
              </a:spcAft>
              <a:buSzPts val="1400"/>
              <a:buNone/>
            </a:pPr>
            <a:r>
              <a:rPr lang="en-GB"/>
              <a:t>You can make the magic happen!         We can teach the children but the magic comes through the practicing - which you need to do. You are very much part of this journey with your child.        Our top tips are: (on slide)</a:t>
            </a:r>
            <a:endParaRPr/>
          </a:p>
          <a:p>
            <a:pPr indent="0" lvl="0" marL="0" rtl="0" algn="l">
              <a:lnSpc>
                <a:spcPct val="100000"/>
              </a:lnSpc>
              <a:spcBef>
                <a:spcPts val="0"/>
              </a:spcBef>
              <a:spcAft>
                <a:spcPts val="0"/>
              </a:spcAft>
              <a:buSzPts val="1400"/>
              <a:buNone/>
            </a:pPr>
            <a:r>
              <a:t/>
            </a:r>
            <a:endParaRPr/>
          </a:p>
          <a:p>
            <a:pPr indent="-95250" lvl="0" marL="171450" rtl="0" algn="l">
              <a:lnSpc>
                <a:spcPct val="100000"/>
              </a:lnSpc>
              <a:spcBef>
                <a:spcPts val="0"/>
              </a:spcBef>
              <a:spcAft>
                <a:spcPts val="0"/>
              </a:spcAft>
              <a:buClr>
                <a:schemeClr val="dk1"/>
              </a:buClr>
              <a:buSzPts val="1200"/>
              <a:buFont typeface="Arial"/>
              <a:buNone/>
            </a:pPr>
            <a:r>
              <a:t/>
            </a:r>
            <a:endParaRPr/>
          </a:p>
          <a:p>
            <a:pPr indent="-95250" lvl="0" marL="17145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200"/>
              <a:buFont typeface="Arial"/>
              <a:buNone/>
            </a:pPr>
            <a:r>
              <a:t/>
            </a:r>
            <a:endParaRPr/>
          </a:p>
        </p:txBody>
      </p:sp>
      <p:sp>
        <p:nvSpPr>
          <p:cNvPr id="151" name="Google Shape;151;gfecd0b2317_0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Whilst learning to decode and reading books that allow children to do this is important there is so much more to reading! </a:t>
            </a:r>
            <a:endParaRPr/>
          </a:p>
          <a:p>
            <a:pPr indent="0" lvl="0" marL="0" marR="0" rtl="0" algn="l">
              <a:lnSpc>
                <a:spcPct val="100000"/>
              </a:lnSpc>
              <a:spcBef>
                <a:spcPts val="0"/>
              </a:spcBef>
              <a:spcAft>
                <a:spcPts val="0"/>
              </a:spcAft>
              <a:buClr>
                <a:schemeClr val="dk1"/>
              </a:buClr>
              <a:buSzPts val="1200"/>
              <a:buFont typeface="Calibri"/>
              <a:buNone/>
            </a:pPr>
            <a:r>
              <a:rPr lang="en-GB"/>
              <a:t>We know that decodable books are not the most exciting to read and alone, won’t give our early readers all the skills they need to develop a love of reading.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It is therefore important that you continue to read to your child and share a wide range of books with them – these should be books that children cannot decode themselves.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Reading books to children is a precious and lovely thing to do – we are sure you and your child already have favourite books that you share together!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By modelling reading and show how much you love reading you will be setting a fantastic example to your child.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When you read to your child you will want to: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171450" lvl="0" marL="171450" marR="0" rtl="0" algn="l">
              <a:lnSpc>
                <a:spcPct val="100000"/>
              </a:lnSpc>
              <a:spcBef>
                <a:spcPts val="0"/>
              </a:spcBef>
              <a:spcAft>
                <a:spcPts val="0"/>
              </a:spcAft>
              <a:buClr>
                <a:schemeClr val="dk1"/>
              </a:buClr>
              <a:buSzPts val="1200"/>
              <a:buFont typeface="Arial"/>
              <a:buChar char="•"/>
            </a:pPr>
            <a:r>
              <a:rPr lang="en-GB"/>
              <a:t>Model how to read a book</a:t>
            </a:r>
            <a:endParaRPr/>
          </a:p>
          <a:p>
            <a:pPr indent="-171450" lvl="0" marL="171450" marR="0" rtl="0" algn="l">
              <a:lnSpc>
                <a:spcPct val="100000"/>
              </a:lnSpc>
              <a:spcBef>
                <a:spcPts val="0"/>
              </a:spcBef>
              <a:spcAft>
                <a:spcPts val="0"/>
              </a:spcAft>
              <a:buClr>
                <a:schemeClr val="dk1"/>
              </a:buClr>
              <a:buSzPts val="1200"/>
              <a:buFont typeface="Arial"/>
              <a:buChar char="•"/>
            </a:pPr>
            <a:r>
              <a:rPr lang="en-GB"/>
              <a:t>Ask questions about what has happened to support your child’s comprehension  or understanding of the text </a:t>
            </a:r>
            <a:endParaRPr/>
          </a:p>
          <a:p>
            <a:pPr indent="-171450" lvl="0" marL="171450" marR="0" rtl="0" algn="l">
              <a:lnSpc>
                <a:spcPct val="100000"/>
              </a:lnSpc>
              <a:spcBef>
                <a:spcPts val="0"/>
              </a:spcBef>
              <a:spcAft>
                <a:spcPts val="0"/>
              </a:spcAft>
              <a:buClr>
                <a:schemeClr val="dk1"/>
              </a:buClr>
              <a:buSzPts val="1200"/>
              <a:buFont typeface="Arial"/>
              <a:buChar char="•"/>
            </a:pPr>
            <a:r>
              <a:rPr lang="en-GB"/>
              <a:t>Ask questions about characters’  feelings</a:t>
            </a:r>
            <a:endParaRPr/>
          </a:p>
          <a:p>
            <a:pPr indent="-171450" lvl="0" marL="171450" marR="0" rtl="0" algn="l">
              <a:lnSpc>
                <a:spcPct val="100000"/>
              </a:lnSpc>
              <a:spcBef>
                <a:spcPts val="0"/>
              </a:spcBef>
              <a:spcAft>
                <a:spcPts val="0"/>
              </a:spcAft>
              <a:buClr>
                <a:schemeClr val="dk1"/>
              </a:buClr>
              <a:buSzPts val="1200"/>
              <a:buFont typeface="Arial"/>
              <a:buChar char="•"/>
            </a:pPr>
            <a:r>
              <a:rPr lang="en-GB"/>
              <a:t>Discuss the meaning of words and vocabulary </a:t>
            </a:r>
            <a:endParaRPr/>
          </a:p>
          <a:p>
            <a:pPr indent="-171450" lvl="0" marL="171450" marR="0" rtl="0" algn="l">
              <a:lnSpc>
                <a:spcPct val="100000"/>
              </a:lnSpc>
              <a:spcBef>
                <a:spcPts val="0"/>
              </a:spcBef>
              <a:spcAft>
                <a:spcPts val="0"/>
              </a:spcAft>
              <a:buClr>
                <a:schemeClr val="dk1"/>
              </a:buClr>
              <a:buSzPts val="1200"/>
              <a:buFont typeface="Arial"/>
              <a:buChar char="•"/>
            </a:pPr>
            <a:r>
              <a:rPr lang="en-GB"/>
              <a:t>Ask children to predict what they think will happen next </a:t>
            </a:r>
            <a:endParaRPr/>
          </a:p>
          <a:p>
            <a:pPr indent="-171450" lvl="0" marL="171450" marR="0" rtl="0" algn="l">
              <a:lnSpc>
                <a:spcPct val="100000"/>
              </a:lnSpc>
              <a:spcBef>
                <a:spcPts val="0"/>
              </a:spcBef>
              <a:spcAft>
                <a:spcPts val="0"/>
              </a:spcAft>
              <a:buClr>
                <a:schemeClr val="dk1"/>
              </a:buClr>
              <a:buSzPts val="1200"/>
              <a:buFont typeface="Arial"/>
              <a:buChar char="•"/>
            </a:pPr>
            <a:r>
              <a:rPr lang="en-GB"/>
              <a:t>Make connections with things your child has experienced or other books or films they have seen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Most importantly – show that you love reading!  By modelling this you will support your child to develop their love of reading. </a:t>
            </a:r>
            <a:endParaRPr/>
          </a:p>
        </p:txBody>
      </p:sp>
      <p:sp>
        <p:nvSpPr>
          <p:cNvPr id="159" name="Google Shape;159;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 name="Google Shape;168;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Arial"/>
              <a:buNone/>
            </a:pPr>
            <a:r>
              <a:rPr lang="en-GB"/>
              <a:t>We know that when children are reading they are decoding the GPCs they know and blending them together to read a word or group of words.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We teach children to use their phonics to spell in the opposite way.</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 Instead of blending the phonemes together -  to spell a words we separate the phonemes so we can hear each sound to be able to spell the word. This is called segmenting.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Let’s try segmenting this word to write it:   m u 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endParaRPr/>
          </a:p>
          <a:p>
            <a:pPr indent="0" lvl="0" marL="0" rtl="0" algn="l">
              <a:lnSpc>
                <a:spcPct val="100000"/>
              </a:lnSpc>
              <a:spcBef>
                <a:spcPts val="0"/>
              </a:spcBef>
              <a:spcAft>
                <a:spcPts val="0"/>
              </a:spcAft>
              <a:buClr>
                <a:schemeClr val="dk1"/>
              </a:buClr>
              <a:buSzPts val="1200"/>
              <a:buFont typeface="Arial"/>
              <a:buNone/>
            </a:pPr>
            <a:r>
              <a:t/>
            </a:r>
            <a:endParaRPr/>
          </a:p>
          <a:p>
            <a:pPr indent="0" lvl="0" marL="0" rtl="0" algn="l">
              <a:lnSpc>
                <a:spcPct val="100000"/>
              </a:lnSpc>
              <a:spcBef>
                <a:spcPts val="0"/>
              </a:spcBef>
              <a:spcAft>
                <a:spcPts val="0"/>
              </a:spcAft>
              <a:buClr>
                <a:schemeClr val="dk1"/>
              </a:buClr>
              <a:buSzPts val="1200"/>
              <a:buFont typeface="Arial"/>
              <a:buNone/>
            </a:pPr>
            <a:r>
              <a:rPr lang="en-GB"/>
              <a:t>We use a strategy throughout the whole school called tick and fix  -</a:t>
            </a:r>
            <a:r>
              <a:rPr lang="en-GB" sz="1400">
                <a:latin typeface="Roboto"/>
                <a:ea typeface="Roboto"/>
                <a:cs typeface="Roboto"/>
                <a:sym typeface="Roboto"/>
              </a:rPr>
              <a:t> </a:t>
            </a:r>
            <a:r>
              <a:rPr lang="en-GB">
                <a:latin typeface="Roboto"/>
                <a:ea typeface="Roboto"/>
                <a:cs typeface="Roboto"/>
                <a:sym typeface="Roboto"/>
              </a:rPr>
              <a:t>Pupils will self assess and respond instantly.</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rPr lang="en-GB">
                <a:latin typeface="Roboto"/>
                <a:ea typeface="Roboto"/>
                <a:cs typeface="Roboto"/>
                <a:sym typeface="Roboto"/>
              </a:rPr>
              <a:t>We have a phonics first approach to spelling independently throughout KS1 and KS2</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t/>
            </a:r>
            <a:endParaRPr>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Arial"/>
              <a:buNone/>
            </a:pPr>
            <a:r>
              <a:rPr lang="en-GB">
                <a:latin typeface="Roboto"/>
                <a:ea typeface="Roboto"/>
                <a:cs typeface="Roboto"/>
                <a:sym typeface="Roboto"/>
              </a:rPr>
              <a:t>Handwriting - Year 1 continue pre cursive until child is ready to start joining. This might be towards the end of Year 1 or during Year 2 depending on the child. </a:t>
            </a:r>
            <a:endParaRPr>
              <a:latin typeface="Roboto"/>
              <a:ea typeface="Roboto"/>
              <a:cs typeface="Roboto"/>
              <a:sym typeface="Roboto"/>
            </a:endParaRPr>
          </a:p>
        </p:txBody>
      </p:sp>
      <p:sp>
        <p:nvSpPr>
          <p:cNvPr id="169" name="Google Shape;169;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a:t>All children are different and, at different points in their learning, will find things more difficult or challenging. Staff at our school have all had training to identify  what children are finding difficult and to help them overcome this.  </a:t>
            </a:r>
            <a:endParaRPr/>
          </a:p>
          <a:p>
            <a:pPr indent="0" lvl="0" marL="0" marR="0" rtl="0" algn="l">
              <a:lnSpc>
                <a:spcPct val="100000"/>
              </a:lnSpc>
              <a:spcBef>
                <a:spcPts val="0"/>
              </a:spcBef>
              <a:spcAft>
                <a:spcPts val="0"/>
              </a:spcAft>
              <a:buClr>
                <a:schemeClr val="dk1"/>
              </a:buClr>
              <a:buSzPts val="1200"/>
              <a:buFont typeface="Calibri"/>
              <a:buNone/>
            </a:pPr>
            <a:r>
              <a:t/>
            </a:r>
            <a:endParaRPr/>
          </a:p>
          <a:p>
            <a:pPr indent="0" lvl="0" marL="0" marR="0" rtl="0" algn="l">
              <a:lnSpc>
                <a:spcPct val="100000"/>
              </a:lnSpc>
              <a:spcBef>
                <a:spcPts val="0"/>
              </a:spcBef>
              <a:spcAft>
                <a:spcPts val="0"/>
              </a:spcAft>
              <a:buClr>
                <a:schemeClr val="dk1"/>
              </a:buClr>
              <a:buSzPts val="1200"/>
              <a:buFont typeface="Calibri"/>
              <a:buNone/>
            </a:pPr>
            <a:r>
              <a:rPr lang="en-GB"/>
              <a:t>We know if is very tempting to compare your child to others – especially  with reading and what books they are on etc but  we would suggest you speak to teachers if you have any concerns.  If we have any concerns we will discuss them with you – and we might ask you to do some extra practice at home.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Teachers and TAs will assess your child regularly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If a child has SEND we may need to make adaptations to their phonics eg. additional time to practice, more visuals . Again we will discuss these with you but research has shown that phonics is the most effective way of teaching children with SEND to read. </a:t>
            </a:r>
            <a:endParaRPr/>
          </a:p>
          <a:p>
            <a:pPr indent="0" lvl="0" marL="0" rtl="0" algn="l">
              <a:lnSpc>
                <a:spcPct val="100000"/>
              </a:lnSpc>
              <a:spcBef>
                <a:spcPts val="0"/>
              </a:spcBef>
              <a:spcAft>
                <a:spcPts val="0"/>
              </a:spcAft>
              <a:buSzPts val="1400"/>
              <a:buNone/>
            </a:pPr>
            <a:r>
              <a:t/>
            </a:r>
            <a:endParaRPr/>
          </a:p>
        </p:txBody>
      </p:sp>
      <p:sp>
        <p:nvSpPr>
          <p:cNvPr id="178" name="Google Shape;178;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1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Learning to read is such an exciting journey for children and we are incredibly excited to be supporting your child through their journey at Verwood.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We hope today’s session has given you an understanding of how we teach phonics and reading at our school.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GB"/>
              <a:t>Ask for questions</a:t>
            </a:r>
            <a:endParaRPr/>
          </a:p>
          <a:p>
            <a:pPr indent="0" lvl="0" marL="0" rtl="0" algn="l">
              <a:lnSpc>
                <a:spcPct val="100000"/>
              </a:lnSpc>
              <a:spcBef>
                <a:spcPts val="0"/>
              </a:spcBef>
              <a:spcAft>
                <a:spcPts val="0"/>
              </a:spcAft>
              <a:buSzPts val="1400"/>
              <a:buNone/>
            </a:pPr>
            <a:r>
              <a:t/>
            </a:r>
            <a:endParaRPr/>
          </a:p>
        </p:txBody>
      </p:sp>
      <p:sp>
        <p:nvSpPr>
          <p:cNvPr id="186" name="Google Shape;186;p1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16"/>
          <p:cNvSpPr txBox="1"/>
          <p:nvPr>
            <p:ph type="ctrTitle"/>
          </p:nvPr>
        </p:nvSpPr>
        <p:spPr>
          <a:xfrm>
            <a:off x="1524000" y="3493971"/>
            <a:ext cx="9144000" cy="127930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alibri"/>
              <a:buNone/>
              <a:defRPr b="1" sz="60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6"/>
          <p:cNvSpPr txBox="1"/>
          <p:nvPr>
            <p:ph idx="1" type="subTitle"/>
          </p:nvPr>
        </p:nvSpPr>
        <p:spPr>
          <a:xfrm>
            <a:off x="1524000" y="4865355"/>
            <a:ext cx="9144000" cy="784675"/>
          </a:xfrm>
          <a:prstGeom prst="rect">
            <a:avLst/>
          </a:prstGeom>
          <a:noFill/>
          <a:ln>
            <a:noFill/>
          </a:ln>
        </p:spPr>
        <p:txBody>
          <a:bodyPr anchorCtr="0" anchor="t" bIns="45700" lIns="91425" spcFirstLastPara="1" rIns="91425" wrap="square" tIns="45700">
            <a:normAutofit/>
          </a:bodyPr>
          <a:lstStyle>
            <a:lvl1pPr lvl="0" algn="l">
              <a:lnSpc>
                <a:spcPct val="90000"/>
              </a:lnSpc>
              <a:spcBef>
                <a:spcPts val="1000"/>
              </a:spcBef>
              <a:spcAft>
                <a:spcPts val="0"/>
              </a:spcAft>
              <a:buClr>
                <a:schemeClr val="lt1"/>
              </a:buClr>
              <a:buSzPts val="2400"/>
              <a:buNone/>
              <a:defRPr b="1" sz="24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1">
  <p:cSld name="Text Slide 1">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17"/>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7"/>
          <p:cNvSpPr txBox="1"/>
          <p:nvPr>
            <p:ph idx="1" type="body"/>
          </p:nvPr>
        </p:nvSpPr>
        <p:spPr>
          <a:xfrm>
            <a:off x="1193800" y="2319688"/>
            <a:ext cx="5948363"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2">
  <p:cSld name="Text Slide 2">
    <p:bg>
      <p:bgPr>
        <a:blipFill>
          <a:blip r:embed="rId2">
            <a:alphaModFix/>
          </a:blip>
          <a:stretch>
            <a:fillRect/>
          </a:stretch>
        </a:blipFill>
      </p:bgPr>
    </p:bg>
    <p:spTree>
      <p:nvGrpSpPr>
        <p:cNvPr id="21" name="Shape 21"/>
        <p:cNvGrpSpPr/>
        <p:nvPr/>
      </p:nvGrpSpPr>
      <p:grpSpPr>
        <a:xfrm>
          <a:off x="0" y="0"/>
          <a:ext cx="0" cy="0"/>
          <a:chOff x="0" y="0"/>
          <a:chExt cx="0" cy="0"/>
        </a:xfrm>
      </p:grpSpPr>
      <p:sp>
        <p:nvSpPr>
          <p:cNvPr id="22" name="Google Shape;22;p18"/>
          <p:cNvSpPr txBox="1"/>
          <p:nvPr>
            <p:ph type="title"/>
          </p:nvPr>
        </p:nvSpPr>
        <p:spPr>
          <a:xfrm>
            <a:off x="4899307"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8"/>
          <p:cNvSpPr txBox="1"/>
          <p:nvPr>
            <p:ph idx="1" type="body"/>
          </p:nvPr>
        </p:nvSpPr>
        <p:spPr>
          <a:xfrm>
            <a:off x="4899526" y="2319688"/>
            <a:ext cx="5948363"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and Picture Slide 2">
  <p:cSld name="Text and Picture Slide 2">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19"/>
          <p:cNvSpPr txBox="1"/>
          <p:nvPr>
            <p:ph type="title"/>
          </p:nvPr>
        </p:nvSpPr>
        <p:spPr>
          <a:xfrm>
            <a:off x="779427" y="1202524"/>
            <a:ext cx="6140919"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9"/>
          <p:cNvSpPr txBox="1"/>
          <p:nvPr>
            <p:ph idx="1" type="body"/>
          </p:nvPr>
        </p:nvSpPr>
        <p:spPr>
          <a:xfrm>
            <a:off x="779647" y="2319688"/>
            <a:ext cx="6140918" cy="4042611"/>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19"/>
          <p:cNvSpPr/>
          <p:nvPr>
            <p:ph idx="2" type="pic"/>
          </p:nvPr>
        </p:nvSpPr>
        <p:spPr>
          <a:xfrm>
            <a:off x="8210550" y="2868613"/>
            <a:ext cx="3494088" cy="3330575"/>
          </a:xfrm>
          <a:prstGeom prst="roundRect">
            <a:avLst>
              <a:gd fmla="val 16667" name="adj"/>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Slide 1">
  <p:cSld name="Picture Slide 1">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20"/>
          <p:cNvSpPr/>
          <p:nvPr>
            <p:ph idx="2" type="pic"/>
          </p:nvPr>
        </p:nvSpPr>
        <p:spPr>
          <a:xfrm>
            <a:off x="1380318" y="2492943"/>
            <a:ext cx="2604541" cy="2656573"/>
          </a:xfrm>
          <a:prstGeom prst="rect">
            <a:avLst/>
          </a:prstGeom>
          <a:noFill/>
          <a:ln>
            <a:noFill/>
          </a:ln>
        </p:spPr>
      </p:sp>
      <p:sp>
        <p:nvSpPr>
          <p:cNvPr id="30" name="Google Shape;30;p20"/>
          <p:cNvSpPr/>
          <p:nvPr>
            <p:ph idx="3" type="pic"/>
          </p:nvPr>
        </p:nvSpPr>
        <p:spPr>
          <a:xfrm>
            <a:off x="4960916" y="2492942"/>
            <a:ext cx="2604541" cy="2656573"/>
          </a:xfrm>
          <a:prstGeom prst="rect">
            <a:avLst/>
          </a:prstGeom>
          <a:noFill/>
          <a:ln>
            <a:noFill/>
          </a:ln>
        </p:spPr>
      </p:sp>
      <p:sp>
        <p:nvSpPr>
          <p:cNvPr id="31" name="Google Shape;31;p20"/>
          <p:cNvSpPr/>
          <p:nvPr>
            <p:ph idx="4" type="pic"/>
          </p:nvPr>
        </p:nvSpPr>
        <p:spPr>
          <a:xfrm>
            <a:off x="8541514" y="2492942"/>
            <a:ext cx="2604541" cy="2656573"/>
          </a:xfrm>
          <a:prstGeom prst="rect">
            <a:avLst/>
          </a:prstGeom>
          <a:noFill/>
          <a:ln>
            <a:noFill/>
          </a:ln>
        </p:spPr>
      </p:sp>
      <p:sp>
        <p:nvSpPr>
          <p:cNvPr id="32" name="Google Shape;32;p20"/>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3">
  <p:cSld name="Text Slide 3">
    <p:bg>
      <p:bgPr>
        <a:blipFill>
          <a:blip r:embed="rId2">
            <a:alphaModFix/>
          </a:blip>
          <a:stretch>
            <a:fillRect/>
          </a:stretch>
        </a:blipFill>
      </p:bgPr>
    </p:bg>
    <p:spTree>
      <p:nvGrpSpPr>
        <p:cNvPr id="33" name="Shape 33"/>
        <p:cNvGrpSpPr/>
        <p:nvPr/>
      </p:nvGrpSpPr>
      <p:grpSpPr>
        <a:xfrm>
          <a:off x="0" y="0"/>
          <a:ext cx="0" cy="0"/>
          <a:chOff x="0" y="0"/>
          <a:chExt cx="0" cy="0"/>
        </a:xfrm>
      </p:grpSpPr>
      <p:sp>
        <p:nvSpPr>
          <p:cNvPr id="34" name="Google Shape;34;p21"/>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Calibri"/>
              <a:buNone/>
              <a:defRPr b="1" sz="36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1"/>
          <p:cNvSpPr txBox="1"/>
          <p:nvPr>
            <p:ph idx="1" type="body"/>
          </p:nvPr>
        </p:nvSpPr>
        <p:spPr>
          <a:xfrm>
            <a:off x="1193801"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1"/>
          <p:cNvSpPr txBox="1"/>
          <p:nvPr>
            <p:ph idx="2" type="body"/>
          </p:nvPr>
        </p:nvSpPr>
        <p:spPr>
          <a:xfrm>
            <a:off x="6323533"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lt1"/>
              </a:buClr>
              <a:buSzPts val="2800"/>
              <a:buChar char="•"/>
              <a:defRPr>
                <a:solidFill>
                  <a:schemeClr val="lt1"/>
                </a:solidFill>
              </a:defRPr>
            </a:lvl1pPr>
            <a:lvl2pPr indent="-381000" lvl="1" marL="914400" algn="l">
              <a:lnSpc>
                <a:spcPct val="90000"/>
              </a:lnSpc>
              <a:spcBef>
                <a:spcPts val="500"/>
              </a:spcBef>
              <a:spcAft>
                <a:spcPts val="0"/>
              </a:spcAft>
              <a:buClr>
                <a:schemeClr val="lt1"/>
              </a:buClr>
              <a:buSzPts val="2400"/>
              <a:buChar char="•"/>
              <a:defRPr>
                <a:solidFill>
                  <a:schemeClr val="lt1"/>
                </a:solidFill>
              </a:defRPr>
            </a:lvl2pPr>
            <a:lvl3pPr indent="-355600" lvl="2" marL="1371600" algn="l">
              <a:lnSpc>
                <a:spcPct val="90000"/>
              </a:lnSpc>
              <a:spcBef>
                <a:spcPts val="500"/>
              </a:spcBef>
              <a:spcAft>
                <a:spcPts val="0"/>
              </a:spcAft>
              <a:buClr>
                <a:schemeClr val="lt1"/>
              </a:buClr>
              <a:buSzPts val="2000"/>
              <a:buChar char="•"/>
              <a:defRPr>
                <a:solidFill>
                  <a:schemeClr val="lt1"/>
                </a:solidFill>
              </a:defRPr>
            </a:lvl3pPr>
            <a:lvl4pPr indent="-342900" lvl="3" marL="1828800" algn="l">
              <a:lnSpc>
                <a:spcPct val="90000"/>
              </a:lnSpc>
              <a:spcBef>
                <a:spcPts val="500"/>
              </a:spcBef>
              <a:spcAft>
                <a:spcPts val="0"/>
              </a:spcAft>
              <a:buClr>
                <a:schemeClr val="lt1"/>
              </a:buClr>
              <a:buSzPts val="1800"/>
              <a:buChar char="•"/>
              <a:defRPr>
                <a:solidFill>
                  <a:schemeClr val="lt1"/>
                </a:solidFill>
              </a:defRPr>
            </a:lvl4pPr>
            <a:lvl5pPr indent="-342900" lvl="4" marL="2286000" algn="l">
              <a:lnSpc>
                <a:spcPct val="90000"/>
              </a:lnSpc>
              <a:spcBef>
                <a:spcPts val="500"/>
              </a:spcBef>
              <a:spcAft>
                <a:spcPts val="0"/>
              </a:spcAft>
              <a:buClr>
                <a:schemeClr val="lt1"/>
              </a:buClr>
              <a:buSzPts val="1800"/>
              <a:buChar char="•"/>
              <a:defRPr>
                <a:solidFill>
                  <a:schemeClr val="lt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and Picture Slide 1">
  <p:cSld name="Text and Picture Slide 1">
    <p:bg>
      <p:bgPr>
        <a:blipFill>
          <a:blip r:embed="rId2">
            <a:alphaModFix/>
          </a:blip>
          <a:stretch>
            <a:fillRect/>
          </a:stretch>
        </a:blipFill>
      </p:bgPr>
    </p:bg>
    <p:spTree>
      <p:nvGrpSpPr>
        <p:cNvPr id="37" name="Shape 37"/>
        <p:cNvGrpSpPr/>
        <p:nvPr/>
      </p:nvGrpSpPr>
      <p:grpSpPr>
        <a:xfrm>
          <a:off x="0" y="0"/>
          <a:ext cx="0" cy="0"/>
          <a:chOff x="0" y="0"/>
          <a:chExt cx="0" cy="0"/>
        </a:xfrm>
      </p:grpSpPr>
      <p:sp>
        <p:nvSpPr>
          <p:cNvPr id="38" name="Google Shape;38;p22"/>
          <p:cNvSpPr txBox="1"/>
          <p:nvPr>
            <p:ph idx="1" type="body"/>
          </p:nvPr>
        </p:nvSpPr>
        <p:spPr>
          <a:xfrm>
            <a:off x="7276699" y="2743201"/>
            <a:ext cx="3898232" cy="291645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 name="Google Shape;39;p22"/>
          <p:cNvSpPr/>
          <p:nvPr>
            <p:ph idx="2" type="pic"/>
          </p:nvPr>
        </p:nvSpPr>
        <p:spPr>
          <a:xfrm>
            <a:off x="1130060" y="1183907"/>
            <a:ext cx="5189091" cy="5082592"/>
          </a:xfrm>
          <a:prstGeom prst="rect">
            <a:avLst/>
          </a:prstGeom>
          <a:no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1">
  <p:cSld name="White background 1">
    <p:bg>
      <p:bgPr>
        <a:blipFill>
          <a:blip r:embed="rId2">
            <a:alphaModFix/>
          </a:blip>
          <a:stretch>
            <a:fillRect/>
          </a:stretch>
        </a:blipFill>
      </p:bgPr>
    </p:bg>
    <p:spTree>
      <p:nvGrpSpPr>
        <p:cNvPr id="40" name="Shape 40"/>
        <p:cNvGrpSpPr/>
        <p:nvPr/>
      </p:nvGrpSpPr>
      <p:grpSpPr>
        <a:xfrm>
          <a:off x="0" y="0"/>
          <a:ext cx="0" cy="0"/>
          <a:chOff x="0" y="0"/>
          <a:chExt cx="0" cy="0"/>
        </a:xfrm>
      </p:grpSpPr>
      <p:sp>
        <p:nvSpPr>
          <p:cNvPr id="41" name="Google Shape;41;p23"/>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3"/>
          <p:cNvSpPr txBox="1"/>
          <p:nvPr>
            <p:ph idx="1" type="body"/>
          </p:nvPr>
        </p:nvSpPr>
        <p:spPr>
          <a:xfrm>
            <a:off x="1193801"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23"/>
          <p:cNvSpPr txBox="1"/>
          <p:nvPr>
            <p:ph idx="2" type="body"/>
          </p:nvPr>
        </p:nvSpPr>
        <p:spPr>
          <a:xfrm>
            <a:off x="6323533" y="2723950"/>
            <a:ext cx="4674668" cy="284907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2">
  <p:cSld name="White background 2">
    <p:bg>
      <p:bgPr>
        <a:blipFill>
          <a:blip r:embed="rId2">
            <a:alphaModFix/>
          </a:blip>
          <a:stretch>
            <a:fillRect/>
          </a:stretch>
        </a:blipFill>
      </p:bgPr>
    </p:bg>
    <p:spTree>
      <p:nvGrpSpPr>
        <p:cNvPr id="44" name="Shape 44"/>
        <p:cNvGrpSpPr/>
        <p:nvPr/>
      </p:nvGrpSpPr>
      <p:grpSpPr>
        <a:xfrm>
          <a:off x="0" y="0"/>
          <a:ext cx="0" cy="0"/>
          <a:chOff x="0" y="0"/>
          <a:chExt cx="0" cy="0"/>
        </a:xfrm>
      </p:grpSpPr>
      <p:sp>
        <p:nvSpPr>
          <p:cNvPr id="45" name="Google Shape;45;p24"/>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4"/>
          <p:cNvSpPr txBox="1"/>
          <p:nvPr>
            <p:ph idx="1" type="body"/>
          </p:nvPr>
        </p:nvSpPr>
        <p:spPr>
          <a:xfrm>
            <a:off x="1193801" y="2723950"/>
            <a:ext cx="4674668" cy="335557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24"/>
          <p:cNvSpPr txBox="1"/>
          <p:nvPr>
            <p:ph idx="2" type="body"/>
          </p:nvPr>
        </p:nvSpPr>
        <p:spPr>
          <a:xfrm>
            <a:off x="6323533" y="2723950"/>
            <a:ext cx="4674668" cy="3355574"/>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hyperlink" Target="https://www.unlockinglettersandsounds.co.uk/institute/teacher/courseview/9/view" TargetMode="External"/><Relationship Id="rId4" Type="http://schemas.openxmlformats.org/officeDocument/2006/relationships/image" Target="../media/image5.png"/><Relationship Id="rId5" Type="http://schemas.openxmlformats.org/officeDocument/2006/relationships/hyperlink" Target="https://www.unlockinglettersandsounds.co.uk/institute/teacher/courseview/9/view" TargetMode="External"/><Relationship Id="rId6" Type="http://schemas.openxmlformats.org/officeDocument/2006/relationships/hyperlink" Target="https://www.unlockinglettersandsounds.co.uk/institute/teacher/courseview/8/view"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4.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hyperlink" Target="https://www.youtube.com/watch?v=Hhu3xeNq3Kg&amp;t=200s" TargetMode="Externa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p1"/>
          <p:cNvSpPr txBox="1"/>
          <p:nvPr>
            <p:ph type="ctrTitle"/>
          </p:nvPr>
        </p:nvSpPr>
        <p:spPr>
          <a:xfrm>
            <a:off x="1466500" y="3329003"/>
            <a:ext cx="10441800" cy="16449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Calibri"/>
              <a:buNone/>
            </a:pPr>
            <a:r>
              <a:t/>
            </a:r>
            <a:endParaRPr/>
          </a:p>
          <a:p>
            <a:pPr indent="0" lvl="0" marL="0" rtl="0" algn="l">
              <a:lnSpc>
                <a:spcPct val="90000"/>
              </a:lnSpc>
              <a:spcBef>
                <a:spcPts val="0"/>
              </a:spcBef>
              <a:spcAft>
                <a:spcPts val="0"/>
              </a:spcAft>
              <a:buClr>
                <a:schemeClr val="lt1"/>
              </a:buClr>
              <a:buSzPct val="100000"/>
              <a:buFont typeface="Calibri"/>
              <a:buNone/>
            </a:pPr>
            <a:r>
              <a:rPr lang="en-GB"/>
              <a:t>An Introduction to Phonics and Early Reading.</a:t>
            </a:r>
            <a:endParaRPr/>
          </a:p>
        </p:txBody>
      </p:sp>
      <p:sp>
        <p:nvSpPr>
          <p:cNvPr id="54" name="Google Shape;54;p1"/>
          <p:cNvSpPr txBox="1"/>
          <p:nvPr>
            <p:ph idx="1" type="subTitle"/>
          </p:nvPr>
        </p:nvSpPr>
        <p:spPr>
          <a:xfrm>
            <a:off x="1576552" y="5131518"/>
            <a:ext cx="9144000" cy="78467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lt1"/>
              </a:buClr>
              <a:buSzPts val="12800"/>
              <a:buNone/>
            </a:pPr>
            <a:r>
              <a:t/>
            </a:r>
            <a:endParaRPr sz="5400"/>
          </a:p>
          <a:p>
            <a:pPr indent="0" lvl="0" marL="0" rtl="0" algn="l">
              <a:lnSpc>
                <a:spcPct val="90000"/>
              </a:lnSpc>
              <a:spcBef>
                <a:spcPts val="1000"/>
              </a:spcBef>
              <a:spcAft>
                <a:spcPts val="0"/>
              </a:spcAft>
              <a:buClr>
                <a:schemeClr val="lt1"/>
              </a:buClr>
              <a:buSzPts val="2400"/>
              <a:buNone/>
            </a:pPr>
            <a:r>
              <a:t/>
            </a:r>
            <a:endParaRPr/>
          </a:p>
        </p:txBody>
      </p:sp>
      <p:pic>
        <p:nvPicPr>
          <p:cNvPr id="55" name="Google Shape;55;p1"/>
          <p:cNvPicPr preferRelativeResize="0"/>
          <p:nvPr/>
        </p:nvPicPr>
        <p:blipFill rotWithShape="1">
          <a:blip r:embed="rId3">
            <a:alphaModFix/>
          </a:blip>
          <a:srcRect b="0" l="0" r="0" t="0"/>
          <a:stretch/>
        </p:blipFill>
        <p:spPr>
          <a:xfrm>
            <a:off x="4786300" y="623900"/>
            <a:ext cx="1638300" cy="1498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2"/>
          <p:cNvSpPr txBox="1"/>
          <p:nvPr>
            <p:ph type="title"/>
          </p:nvPr>
        </p:nvSpPr>
        <p:spPr>
          <a:xfrm>
            <a:off x="1249641" y="8451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Welcome!</a:t>
            </a:r>
            <a:endParaRPr/>
          </a:p>
        </p:txBody>
      </p:sp>
      <p:sp>
        <p:nvSpPr>
          <p:cNvPr id="62" name="Google Shape;62;p2"/>
          <p:cNvSpPr txBox="1"/>
          <p:nvPr>
            <p:ph idx="1" type="body"/>
          </p:nvPr>
        </p:nvSpPr>
        <p:spPr>
          <a:xfrm>
            <a:off x="1249641" y="1765738"/>
            <a:ext cx="6181173" cy="509226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800"/>
              <a:buChar char="•"/>
            </a:pPr>
            <a:r>
              <a:rPr lang="en-GB"/>
              <a:t>What is phonics? </a:t>
            </a:r>
            <a:endParaRPr/>
          </a:p>
          <a:p>
            <a:pPr indent="-228600" lvl="0" marL="228600" rtl="0" algn="l">
              <a:lnSpc>
                <a:spcPct val="90000"/>
              </a:lnSpc>
              <a:spcBef>
                <a:spcPts val="1000"/>
              </a:spcBef>
              <a:spcAft>
                <a:spcPts val="0"/>
              </a:spcAft>
              <a:buClr>
                <a:schemeClr val="lt1"/>
              </a:buClr>
              <a:buSzPts val="2800"/>
              <a:buChar char="•"/>
            </a:pPr>
            <a:r>
              <a:rPr lang="en-GB"/>
              <a:t>The alphabetic code</a:t>
            </a:r>
            <a:endParaRPr/>
          </a:p>
          <a:p>
            <a:pPr indent="-228600" lvl="0" marL="228600" rtl="0" algn="l">
              <a:lnSpc>
                <a:spcPct val="90000"/>
              </a:lnSpc>
              <a:spcBef>
                <a:spcPts val="1000"/>
              </a:spcBef>
              <a:spcAft>
                <a:spcPts val="0"/>
              </a:spcAft>
              <a:buClr>
                <a:schemeClr val="lt1"/>
              </a:buClr>
              <a:buSzPts val="2800"/>
              <a:buChar char="•"/>
            </a:pPr>
            <a:r>
              <a:rPr lang="en-GB"/>
              <a:t>Blending</a:t>
            </a:r>
            <a:endParaRPr/>
          </a:p>
          <a:p>
            <a:pPr indent="-228600" lvl="0" marL="228600" rtl="0" algn="l">
              <a:lnSpc>
                <a:spcPct val="90000"/>
              </a:lnSpc>
              <a:spcBef>
                <a:spcPts val="1000"/>
              </a:spcBef>
              <a:spcAft>
                <a:spcPts val="0"/>
              </a:spcAft>
              <a:buClr>
                <a:schemeClr val="lt1"/>
              </a:buClr>
              <a:buSzPts val="2800"/>
              <a:buChar char="•"/>
            </a:pPr>
            <a:r>
              <a:rPr lang="en-GB"/>
              <a:t>Reading and books</a:t>
            </a:r>
            <a:endParaRPr/>
          </a:p>
          <a:p>
            <a:pPr indent="-228600" lvl="0" marL="228600" rtl="0" algn="l">
              <a:lnSpc>
                <a:spcPct val="90000"/>
              </a:lnSpc>
              <a:spcBef>
                <a:spcPts val="1000"/>
              </a:spcBef>
              <a:spcAft>
                <a:spcPts val="0"/>
              </a:spcAft>
              <a:buClr>
                <a:schemeClr val="lt1"/>
              </a:buClr>
              <a:buSzPts val="2800"/>
              <a:buChar char="•"/>
            </a:pPr>
            <a:r>
              <a:rPr lang="en-GB"/>
              <a:t>Reading at home</a:t>
            </a:r>
            <a:endParaRPr/>
          </a:p>
          <a:p>
            <a:pPr indent="-228600" lvl="0" marL="228600" rtl="0" algn="l">
              <a:lnSpc>
                <a:spcPct val="90000"/>
              </a:lnSpc>
              <a:spcBef>
                <a:spcPts val="1000"/>
              </a:spcBef>
              <a:spcAft>
                <a:spcPts val="0"/>
              </a:spcAft>
              <a:buClr>
                <a:schemeClr val="lt1"/>
              </a:buClr>
              <a:buSzPts val="2800"/>
              <a:buChar char="•"/>
            </a:pPr>
            <a:r>
              <a:rPr lang="en-GB"/>
              <a:t>Spelling</a:t>
            </a:r>
            <a:endParaRPr/>
          </a:p>
          <a:p>
            <a:pPr indent="-228600" lvl="0" marL="228600" rtl="0" algn="l">
              <a:lnSpc>
                <a:spcPct val="90000"/>
              </a:lnSpc>
              <a:spcBef>
                <a:spcPts val="1000"/>
              </a:spcBef>
              <a:spcAft>
                <a:spcPts val="0"/>
              </a:spcAft>
              <a:buClr>
                <a:schemeClr val="lt1"/>
              </a:buClr>
              <a:buSzPts val="2800"/>
              <a:buChar char="•"/>
            </a:pPr>
            <a:r>
              <a:rPr lang="en-GB"/>
              <a:t>Concerns about progress</a:t>
            </a:r>
            <a:endParaRPr/>
          </a:p>
          <a:p>
            <a:pPr indent="-228600" lvl="0" marL="228600" rtl="0" algn="l">
              <a:lnSpc>
                <a:spcPct val="90000"/>
              </a:lnSpc>
              <a:spcBef>
                <a:spcPts val="1000"/>
              </a:spcBef>
              <a:spcAft>
                <a:spcPts val="0"/>
              </a:spcAft>
              <a:buClr>
                <a:schemeClr val="lt1"/>
              </a:buClr>
              <a:buSzPts val="2800"/>
              <a:buChar char="•"/>
            </a:pPr>
            <a:r>
              <a:rPr lang="en-GB"/>
              <a:t>Questions and next steps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3"/>
          <p:cNvSpPr txBox="1"/>
          <p:nvPr>
            <p:ph type="title"/>
          </p:nvPr>
        </p:nvSpPr>
        <p:spPr>
          <a:xfrm>
            <a:off x="4899526" y="965199"/>
            <a:ext cx="5948364"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We love reading! </a:t>
            </a:r>
            <a:endParaRPr/>
          </a:p>
        </p:txBody>
      </p:sp>
      <p:sp>
        <p:nvSpPr>
          <p:cNvPr id="69" name="Google Shape;69;p3"/>
          <p:cNvSpPr txBox="1"/>
          <p:nvPr>
            <p:ph idx="1" type="body"/>
          </p:nvPr>
        </p:nvSpPr>
        <p:spPr>
          <a:xfrm>
            <a:off x="4899526" y="2082363"/>
            <a:ext cx="6108175" cy="404261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Reading for pleasure</a:t>
            </a:r>
            <a:endParaRPr/>
          </a:p>
          <a:p>
            <a:pPr indent="-228600" lvl="0" marL="228600" rtl="0" algn="l">
              <a:lnSpc>
                <a:spcPct val="90000"/>
              </a:lnSpc>
              <a:spcBef>
                <a:spcPts val="1000"/>
              </a:spcBef>
              <a:spcAft>
                <a:spcPts val="0"/>
              </a:spcAft>
              <a:buClr>
                <a:schemeClr val="dk1"/>
              </a:buClr>
              <a:buSzPts val="2800"/>
              <a:buChar char="•"/>
            </a:pPr>
            <a:r>
              <a:rPr lang="en-GB"/>
              <a:t>Finding out information</a:t>
            </a:r>
            <a:endParaRPr/>
          </a:p>
          <a:p>
            <a:pPr indent="-228600" lvl="0" marL="228600" rtl="0" algn="l">
              <a:lnSpc>
                <a:spcPct val="90000"/>
              </a:lnSpc>
              <a:spcBef>
                <a:spcPts val="1000"/>
              </a:spcBef>
              <a:spcAft>
                <a:spcPts val="0"/>
              </a:spcAft>
              <a:buClr>
                <a:schemeClr val="dk1"/>
              </a:buClr>
              <a:buSzPts val="2800"/>
              <a:buChar char="•"/>
            </a:pPr>
            <a:r>
              <a:rPr lang="en-GB"/>
              <a:t>Reading the world around them</a:t>
            </a:r>
            <a:endParaRPr/>
          </a:p>
          <a:p>
            <a:pPr indent="-228600" lvl="0" marL="228600" rtl="0" algn="l">
              <a:lnSpc>
                <a:spcPct val="90000"/>
              </a:lnSpc>
              <a:spcBef>
                <a:spcPts val="1000"/>
              </a:spcBef>
              <a:spcAft>
                <a:spcPts val="0"/>
              </a:spcAft>
              <a:buClr>
                <a:schemeClr val="dk1"/>
              </a:buClr>
              <a:buSzPts val="2800"/>
              <a:buChar char="•"/>
            </a:pPr>
            <a:r>
              <a:rPr lang="en-GB"/>
              <a:t>Understanding forms and official documents</a:t>
            </a:r>
            <a:endParaRPr/>
          </a:p>
          <a:p>
            <a:pPr indent="-228600" lvl="0" marL="228600" rtl="0" algn="l">
              <a:lnSpc>
                <a:spcPct val="90000"/>
              </a:lnSpc>
              <a:spcBef>
                <a:spcPts val="1000"/>
              </a:spcBef>
              <a:spcAft>
                <a:spcPts val="0"/>
              </a:spcAft>
              <a:buClr>
                <a:schemeClr val="dk1"/>
              </a:buClr>
              <a:buSzPts val="2800"/>
              <a:buChar char="•"/>
            </a:pPr>
            <a:r>
              <a:rPr lang="en-GB"/>
              <a:t>Accessing learning </a:t>
            </a:r>
            <a:endParaRPr/>
          </a:p>
        </p:txBody>
      </p:sp>
      <p:pic>
        <p:nvPicPr>
          <p:cNvPr id="70" name="Google Shape;70;p3"/>
          <p:cNvPicPr preferRelativeResize="0"/>
          <p:nvPr/>
        </p:nvPicPr>
        <p:blipFill rotWithShape="1">
          <a:blip r:embed="rId3">
            <a:alphaModFix/>
          </a:blip>
          <a:srcRect b="0" l="0" r="0" t="0"/>
          <a:stretch/>
        </p:blipFill>
        <p:spPr>
          <a:xfrm>
            <a:off x="714375" y="1986100"/>
            <a:ext cx="3314846" cy="46909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4"/>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What is Phonics? </a:t>
            </a:r>
            <a:endParaRPr/>
          </a:p>
        </p:txBody>
      </p:sp>
      <p:sp>
        <p:nvSpPr>
          <p:cNvPr id="77" name="Google Shape;77;p4"/>
          <p:cNvSpPr txBox="1"/>
          <p:nvPr>
            <p:ph idx="1" type="body"/>
          </p:nvPr>
        </p:nvSpPr>
        <p:spPr>
          <a:xfrm>
            <a:off x="350778" y="1067852"/>
            <a:ext cx="6980153" cy="5608552"/>
          </a:xfrm>
          <a:prstGeom prst="rect">
            <a:avLst/>
          </a:prstGeom>
          <a:noFill/>
          <a:ln>
            <a:noFill/>
          </a:ln>
        </p:spPr>
        <p:txBody>
          <a:bodyPr anchorCtr="0" anchor="t" bIns="45700" lIns="91425" spcFirstLastPara="1" rIns="91425" wrap="square" tIns="45700">
            <a:normAutofit lnSpcReduction="10000"/>
          </a:bodyPr>
          <a:lstStyle/>
          <a:p>
            <a:pPr indent="0" lvl="0" marL="228600" rtl="0" algn="ctr">
              <a:lnSpc>
                <a:spcPct val="90000"/>
              </a:lnSpc>
              <a:spcBef>
                <a:spcPts val="0"/>
              </a:spcBef>
              <a:spcAft>
                <a:spcPts val="0"/>
              </a:spcAft>
              <a:buSzPts val="2800"/>
              <a:buNone/>
            </a:pPr>
            <a:r>
              <a:rPr lang="en-GB" sz="2500">
                <a:latin typeface="Arial"/>
                <a:ea typeface="Arial"/>
                <a:cs typeface="Arial"/>
                <a:sym typeface="Arial"/>
              </a:rPr>
              <a:t>Phonics is the link between the words we read/say and the letters that represent each sound. </a:t>
            </a:r>
            <a:endParaRPr sz="2500">
              <a:latin typeface="Arial"/>
              <a:ea typeface="Arial"/>
              <a:cs typeface="Arial"/>
              <a:sym typeface="Arial"/>
            </a:endParaRPr>
          </a:p>
          <a:p>
            <a:pPr indent="0" lvl="0" marL="228600" rtl="0" algn="ctr">
              <a:lnSpc>
                <a:spcPct val="90000"/>
              </a:lnSpc>
              <a:spcBef>
                <a:spcPts val="0"/>
              </a:spcBef>
              <a:spcAft>
                <a:spcPts val="0"/>
              </a:spcAft>
              <a:buSzPts val="2800"/>
              <a:buNone/>
            </a:pPr>
            <a:r>
              <a:t/>
            </a:r>
            <a:endParaRPr sz="2500">
              <a:latin typeface="Arial"/>
              <a:ea typeface="Arial"/>
              <a:cs typeface="Arial"/>
              <a:sym typeface="Arial"/>
            </a:endParaRPr>
          </a:p>
          <a:p>
            <a:pPr indent="0" lvl="0" marL="228600" rtl="0" algn="ctr">
              <a:lnSpc>
                <a:spcPct val="90000"/>
              </a:lnSpc>
              <a:spcBef>
                <a:spcPts val="0"/>
              </a:spcBef>
              <a:spcAft>
                <a:spcPts val="0"/>
              </a:spcAft>
              <a:buSzPts val="2800"/>
              <a:buNone/>
            </a:pPr>
            <a:r>
              <a:rPr lang="en-GB" sz="2500">
                <a:latin typeface="Arial"/>
                <a:ea typeface="Arial"/>
                <a:cs typeface="Arial"/>
                <a:sym typeface="Arial"/>
              </a:rPr>
              <a:t>Phonics Terminology</a:t>
            </a:r>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Phoneme</a:t>
            </a:r>
            <a:r>
              <a:rPr lang="en-GB" sz="2300">
                <a:latin typeface="Arial"/>
                <a:ea typeface="Arial"/>
                <a:cs typeface="Arial"/>
                <a:sym typeface="Arial"/>
              </a:rPr>
              <a:t> - </a:t>
            </a:r>
            <a:r>
              <a:rPr lang="en-GB" sz="1700">
                <a:latin typeface="Arial"/>
                <a:ea typeface="Arial"/>
                <a:cs typeface="Arial"/>
                <a:sym typeface="Arial"/>
              </a:rPr>
              <a:t>A single spoken sound, e.g. /c/</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Grapheme</a:t>
            </a:r>
            <a:r>
              <a:rPr lang="en-GB" sz="2300">
                <a:latin typeface="Arial"/>
                <a:ea typeface="Arial"/>
                <a:cs typeface="Arial"/>
                <a:sym typeface="Arial"/>
              </a:rPr>
              <a:t> - </a:t>
            </a:r>
            <a:r>
              <a:rPr lang="en-GB" sz="1700">
                <a:latin typeface="Arial"/>
                <a:ea typeface="Arial"/>
                <a:cs typeface="Arial"/>
                <a:sym typeface="Arial"/>
              </a:rPr>
              <a:t>A grapheme is a letter or a sequence of letters that represent a phoneme/sound.</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Phoneme/Grapheme Correspondence</a:t>
            </a:r>
            <a:r>
              <a:rPr lang="en-GB" sz="2300">
                <a:latin typeface="Arial"/>
                <a:ea typeface="Arial"/>
                <a:cs typeface="Arial"/>
                <a:sym typeface="Arial"/>
              </a:rPr>
              <a:t> </a:t>
            </a:r>
            <a:r>
              <a:rPr lang="en-GB" sz="1700">
                <a:latin typeface="Arial"/>
                <a:ea typeface="Arial"/>
                <a:cs typeface="Arial"/>
                <a:sym typeface="Arial"/>
              </a:rPr>
              <a:t>- match a phoneme (sound) to a grapheme (written representation)</a:t>
            </a:r>
            <a:endParaRPr sz="1700">
              <a:highlight>
                <a:srgbClr val="C9DAF8"/>
              </a:highlight>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Segment</a:t>
            </a:r>
            <a:r>
              <a:rPr lang="en-GB" sz="2300">
                <a:latin typeface="Arial"/>
                <a:ea typeface="Arial"/>
                <a:cs typeface="Arial"/>
                <a:sym typeface="Arial"/>
              </a:rPr>
              <a:t> - </a:t>
            </a:r>
            <a:r>
              <a:rPr lang="en-GB" sz="1700">
                <a:latin typeface="Arial"/>
                <a:ea typeface="Arial"/>
                <a:cs typeface="Arial"/>
                <a:sym typeface="Arial"/>
              </a:rPr>
              <a:t>Segmenting a word is to break the word down into its component phonemes, e.g. hat = h-a-t.</a:t>
            </a:r>
            <a:r>
              <a:rPr lang="en-GB" sz="2300">
                <a:latin typeface="Arial"/>
                <a:ea typeface="Arial"/>
                <a:cs typeface="Arial"/>
                <a:sym typeface="Arial"/>
              </a:rPr>
              <a:t> </a:t>
            </a:r>
            <a:endParaRPr sz="23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rPr b="1" lang="en-GB" sz="2300">
                <a:latin typeface="Arial"/>
                <a:ea typeface="Arial"/>
                <a:cs typeface="Arial"/>
                <a:sym typeface="Arial"/>
              </a:rPr>
              <a:t>Blend - </a:t>
            </a:r>
            <a:r>
              <a:rPr lang="en-GB" sz="1700">
                <a:latin typeface="Arial"/>
                <a:ea typeface="Arial"/>
                <a:cs typeface="Arial"/>
                <a:sym typeface="Arial"/>
              </a:rPr>
              <a:t>Blending letter sounds (phonemes) together enables children to decode and read words. For example, h-a-t = hat. </a:t>
            </a:r>
            <a:endParaRPr sz="1700">
              <a:latin typeface="Arial"/>
              <a:ea typeface="Arial"/>
              <a:cs typeface="Arial"/>
              <a:sym typeface="Arial"/>
            </a:endParaRPr>
          </a:p>
          <a:p>
            <a:pPr indent="0" lvl="0" marL="0" rtl="0" algn="ctr">
              <a:lnSpc>
                <a:spcPct val="100000"/>
              </a:lnSpc>
              <a:spcBef>
                <a:spcPts val="480"/>
              </a:spcBef>
              <a:spcAft>
                <a:spcPts val="0"/>
              </a:spcAft>
              <a:buClr>
                <a:schemeClr val="dk1"/>
              </a:buClr>
              <a:buSzPts val="1100"/>
              <a:buFont typeface="Arial"/>
              <a:buNone/>
            </a:pPr>
            <a:r>
              <a:t/>
            </a:r>
            <a:endParaRPr sz="1700">
              <a:latin typeface="Arial"/>
              <a:ea typeface="Arial"/>
              <a:cs typeface="Arial"/>
              <a:sym typeface="Arial"/>
            </a:endParaRPr>
          </a:p>
          <a:p>
            <a:pPr indent="0" lvl="0" marL="0" rtl="0" algn="l">
              <a:lnSpc>
                <a:spcPct val="100000"/>
              </a:lnSpc>
              <a:spcBef>
                <a:spcPts val="0"/>
              </a:spcBef>
              <a:spcAft>
                <a:spcPts val="0"/>
              </a:spcAft>
              <a:buClr>
                <a:schemeClr val="dk1"/>
              </a:buClr>
              <a:buSzPts val="2800"/>
              <a:buFont typeface="Arial"/>
              <a:buNone/>
            </a:pPr>
            <a:r>
              <a:t/>
            </a:r>
            <a:endParaRPr sz="1200"/>
          </a:p>
          <a:p>
            <a:pPr indent="0" lvl="0" marL="0" rtl="0" algn="l">
              <a:lnSpc>
                <a:spcPct val="100000"/>
              </a:lnSpc>
              <a:spcBef>
                <a:spcPts val="0"/>
              </a:spcBef>
              <a:spcAft>
                <a:spcPts val="0"/>
              </a:spcAft>
              <a:buClr>
                <a:schemeClr val="dk1"/>
              </a:buClr>
              <a:buSzPts val="2800"/>
              <a:buFont typeface="Arial"/>
              <a:buNone/>
            </a:pPr>
            <a:r>
              <a:t/>
            </a:r>
            <a:endParaRPr sz="1200"/>
          </a:p>
          <a:p>
            <a:pPr indent="0" lvl="0" marL="0" rtl="0" algn="ctr">
              <a:lnSpc>
                <a:spcPct val="100000"/>
              </a:lnSpc>
              <a:spcBef>
                <a:spcPts val="480"/>
              </a:spcBef>
              <a:spcAft>
                <a:spcPts val="0"/>
              </a:spcAft>
              <a:buClr>
                <a:schemeClr val="dk1"/>
              </a:buClr>
              <a:buSzPts val="1100"/>
              <a:buFont typeface="Arial"/>
              <a:buNone/>
            </a:pPr>
            <a:r>
              <a:t/>
            </a:r>
            <a:endParaRPr sz="1700">
              <a:latin typeface="Arial"/>
              <a:ea typeface="Arial"/>
              <a:cs typeface="Arial"/>
              <a:sym typeface="Arial"/>
            </a:endParaRPr>
          </a:p>
        </p:txBody>
      </p:sp>
      <p:pic>
        <p:nvPicPr>
          <p:cNvPr id="78" name="Google Shape;78;p4"/>
          <p:cNvPicPr preferRelativeResize="0"/>
          <p:nvPr/>
        </p:nvPicPr>
        <p:blipFill rotWithShape="1">
          <a:blip r:embed="rId3">
            <a:alphaModFix/>
          </a:blip>
          <a:srcRect b="0" l="0" r="0" t="0"/>
          <a:stretch/>
        </p:blipFill>
        <p:spPr>
          <a:xfrm>
            <a:off x="8486775" y="1956425"/>
            <a:ext cx="3157550" cy="46520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5"/>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sz="4400"/>
              <a:t>Correct Pronunciation</a:t>
            </a:r>
            <a:endParaRPr/>
          </a:p>
        </p:txBody>
      </p:sp>
      <p:sp>
        <p:nvSpPr>
          <p:cNvPr id="85" name="Google Shape;85;p5">
            <a:hlinkClick r:id="rId3"/>
          </p:cNvPr>
          <p:cNvSpPr txBox="1"/>
          <p:nvPr>
            <p:ph idx="1" type="body"/>
          </p:nvPr>
        </p:nvSpPr>
        <p:spPr>
          <a:xfrm>
            <a:off x="350778" y="1067852"/>
            <a:ext cx="6980153" cy="560855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pic>
        <p:nvPicPr>
          <p:cNvPr id="86" name="Google Shape;86;p5"/>
          <p:cNvPicPr preferRelativeResize="0"/>
          <p:nvPr/>
        </p:nvPicPr>
        <p:blipFill rotWithShape="1">
          <a:blip r:embed="rId4">
            <a:alphaModFix/>
          </a:blip>
          <a:srcRect b="0" l="0" r="0" t="0"/>
          <a:stretch/>
        </p:blipFill>
        <p:spPr>
          <a:xfrm>
            <a:off x="483825" y="1395150"/>
            <a:ext cx="6783601" cy="4780424"/>
          </a:xfrm>
          <a:prstGeom prst="rect">
            <a:avLst/>
          </a:prstGeom>
          <a:noFill/>
          <a:ln>
            <a:noFill/>
          </a:ln>
        </p:spPr>
      </p:pic>
      <p:sp>
        <p:nvSpPr>
          <p:cNvPr id="87" name="Google Shape;87;p5">
            <a:hlinkClick r:id="rId5"/>
          </p:cNvPr>
          <p:cNvSpPr txBox="1"/>
          <p:nvPr/>
        </p:nvSpPr>
        <p:spPr>
          <a:xfrm>
            <a:off x="8127250" y="2466850"/>
            <a:ext cx="3255000" cy="400200"/>
          </a:xfrm>
          <a:prstGeom prst="rect">
            <a:avLst/>
          </a:prstGeom>
          <a:noFill/>
          <a:ln>
            <a:noFill/>
          </a:ln>
        </p:spPr>
        <p:txBody>
          <a:bodyPr anchorCtr="0" anchor="t" bIns="91425" lIns="91425" spcFirstLastPara="1" rIns="91425" wrap="square" tIns="91425">
            <a:spAutoFit/>
          </a:bodyPr>
          <a:lstStyle/>
          <a:p>
            <a:pPr indent="-317500" lvl="0" marL="457200" marR="0" rtl="0" algn="l">
              <a:lnSpc>
                <a:spcPct val="100000"/>
              </a:lnSpc>
              <a:spcBef>
                <a:spcPts val="0"/>
              </a:spcBef>
              <a:spcAft>
                <a:spcPts val="0"/>
              </a:spcAft>
              <a:buClr>
                <a:schemeClr val="lt1"/>
              </a:buClr>
              <a:buSzPts val="1400"/>
              <a:buFont typeface="Calibri"/>
              <a:buChar char="●"/>
            </a:pPr>
            <a:r>
              <a:rPr b="0" i="0" lang="en-GB" sz="1400" u="none" cap="none" strike="noStrike">
                <a:solidFill>
                  <a:schemeClr val="lt1"/>
                </a:solidFill>
                <a:latin typeface="Calibri"/>
                <a:ea typeface="Calibri"/>
                <a:cs typeface="Calibri"/>
                <a:sym typeface="Calibri"/>
              </a:rPr>
              <a:t>Phase 2 Actions </a:t>
            </a:r>
            <a:endParaRPr b="0" i="0" sz="1400" u="none" cap="none" strike="noStrike">
              <a:solidFill>
                <a:schemeClr val="lt1"/>
              </a:solidFill>
              <a:latin typeface="Calibri"/>
              <a:ea typeface="Calibri"/>
              <a:cs typeface="Calibri"/>
              <a:sym typeface="Calibri"/>
            </a:endParaRPr>
          </a:p>
        </p:txBody>
      </p:sp>
      <p:sp>
        <p:nvSpPr>
          <p:cNvPr id="88" name="Google Shape;88;p5">
            <a:hlinkClick r:id="rId6"/>
          </p:cNvPr>
          <p:cNvSpPr txBox="1"/>
          <p:nvPr/>
        </p:nvSpPr>
        <p:spPr>
          <a:xfrm>
            <a:off x="8127250" y="3173100"/>
            <a:ext cx="3633600" cy="400200"/>
          </a:xfrm>
          <a:prstGeom prst="rect">
            <a:avLst/>
          </a:prstGeom>
          <a:noFill/>
          <a:ln>
            <a:noFill/>
          </a:ln>
        </p:spPr>
        <p:txBody>
          <a:bodyPr anchorCtr="0" anchor="t" bIns="91425" lIns="91425" spcFirstLastPara="1" rIns="91425" wrap="square" tIns="91425">
            <a:spAutoFit/>
          </a:bodyPr>
          <a:lstStyle/>
          <a:p>
            <a:pPr indent="-317500" lvl="0" marL="457200" marR="0" rtl="0" algn="l">
              <a:lnSpc>
                <a:spcPct val="100000"/>
              </a:lnSpc>
              <a:spcBef>
                <a:spcPts val="0"/>
              </a:spcBef>
              <a:spcAft>
                <a:spcPts val="0"/>
              </a:spcAft>
              <a:buClr>
                <a:schemeClr val="lt1"/>
              </a:buClr>
              <a:buSzPts val="1400"/>
              <a:buFont typeface="Calibri"/>
              <a:buChar char="●"/>
            </a:pPr>
            <a:r>
              <a:rPr b="0" i="0" lang="en-GB" sz="1400" u="none" cap="none" strike="noStrike">
                <a:solidFill>
                  <a:schemeClr val="lt1"/>
                </a:solidFill>
                <a:latin typeface="Calibri"/>
                <a:ea typeface="Calibri"/>
                <a:cs typeface="Calibri"/>
                <a:sym typeface="Calibri"/>
              </a:rPr>
              <a:t>Phase 3 Actions </a:t>
            </a:r>
            <a:endParaRPr b="0" i="0" sz="1400" u="none" cap="none" strike="noStrik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6"/>
          <p:cNvSpPr txBox="1"/>
          <p:nvPr>
            <p:ph type="title"/>
          </p:nvPr>
        </p:nvSpPr>
        <p:spPr>
          <a:xfrm>
            <a:off x="1193581" y="6875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The Alphabetic Code </a:t>
            </a:r>
            <a:endParaRPr/>
          </a:p>
        </p:txBody>
      </p:sp>
      <p:sp>
        <p:nvSpPr>
          <p:cNvPr id="95" name="Google Shape;95;p6"/>
          <p:cNvSpPr txBox="1"/>
          <p:nvPr/>
        </p:nvSpPr>
        <p:spPr>
          <a:xfrm>
            <a:off x="1098987" y="2690167"/>
            <a:ext cx="277932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44 phonemes </a:t>
            </a:r>
            <a:endParaRPr b="0" i="0" sz="1400" u="none" cap="none" strike="noStrike">
              <a:solidFill>
                <a:srgbClr val="000000"/>
              </a:solidFill>
              <a:latin typeface="Arial"/>
              <a:ea typeface="Arial"/>
              <a:cs typeface="Arial"/>
              <a:sym typeface="Arial"/>
            </a:endParaRPr>
          </a:p>
        </p:txBody>
      </p:sp>
      <p:sp>
        <p:nvSpPr>
          <p:cNvPr id="96" name="Google Shape;96;p6"/>
          <p:cNvSpPr txBox="1"/>
          <p:nvPr/>
        </p:nvSpPr>
        <p:spPr>
          <a:xfrm>
            <a:off x="4894336" y="2868843"/>
            <a:ext cx="224760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Simple Code</a:t>
            </a:r>
            <a:endParaRPr b="0" i="0" sz="1400" u="none" cap="none" strike="noStrike">
              <a:solidFill>
                <a:srgbClr val="000000"/>
              </a:solidFill>
              <a:latin typeface="Arial"/>
              <a:ea typeface="Arial"/>
              <a:cs typeface="Arial"/>
              <a:sym typeface="Arial"/>
            </a:endParaRPr>
          </a:p>
        </p:txBody>
      </p:sp>
      <p:sp>
        <p:nvSpPr>
          <p:cNvPr id="97" name="Google Shape;97;p6"/>
          <p:cNvSpPr txBox="1"/>
          <p:nvPr/>
        </p:nvSpPr>
        <p:spPr>
          <a:xfrm>
            <a:off x="8385661" y="2868843"/>
            <a:ext cx="2594119" cy="14465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400"/>
              <a:buFont typeface="Arial"/>
              <a:buNone/>
            </a:pPr>
            <a:r>
              <a:rPr b="1" i="0" lang="en-GB" sz="4400" u="none" cap="none" strike="noStrike">
                <a:solidFill>
                  <a:schemeClr val="dk1"/>
                </a:solidFill>
                <a:latin typeface="Calibri"/>
                <a:ea typeface="Calibri"/>
                <a:cs typeface="Calibri"/>
                <a:sym typeface="Calibri"/>
              </a:rPr>
              <a:t>Complex Code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7"/>
          <p:cNvSpPr txBox="1"/>
          <p:nvPr>
            <p:ph type="title"/>
          </p:nvPr>
        </p:nvSpPr>
        <p:spPr>
          <a:xfrm>
            <a:off x="279206" y="120600"/>
            <a:ext cx="6578319"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sz="4400"/>
              <a:t>Blending</a:t>
            </a:r>
            <a:endParaRPr/>
          </a:p>
        </p:txBody>
      </p:sp>
      <p:sp>
        <p:nvSpPr>
          <p:cNvPr id="104" name="Google Shape;104;p7"/>
          <p:cNvSpPr txBox="1"/>
          <p:nvPr>
            <p:ph idx="1" type="body"/>
          </p:nvPr>
        </p:nvSpPr>
        <p:spPr>
          <a:xfrm>
            <a:off x="362887" y="913117"/>
            <a:ext cx="6980153" cy="5608552"/>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Pushing the phonemes together to make a word.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GB"/>
              <a:t> </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Sun    Sun/ny      Sun/flow/er </a:t>
            </a:r>
            <a:endParaRPr/>
          </a:p>
          <a:p>
            <a:pPr indent="0" lvl="0" marL="228600" rtl="0" algn="l">
              <a:lnSpc>
                <a:spcPct val="90000"/>
              </a:lnSpc>
              <a:spcBef>
                <a:spcPts val="1000"/>
              </a:spcBef>
              <a:spcAft>
                <a:spcPts val="0"/>
              </a:spcAft>
              <a:buSzPts val="2800"/>
              <a:buNone/>
            </a:pPr>
            <a:r>
              <a:t/>
            </a:r>
            <a:endParaRPr/>
          </a:p>
          <a:p>
            <a:pPr indent="0" lvl="0" marL="457200" rtl="0" algn="l">
              <a:lnSpc>
                <a:spcPct val="90000"/>
              </a:lnSpc>
              <a:spcBef>
                <a:spcPts val="1000"/>
              </a:spcBef>
              <a:spcAft>
                <a:spcPts val="0"/>
              </a:spcAft>
              <a:buSzPts val="2800"/>
              <a:buNone/>
            </a:pPr>
            <a:r>
              <a:t/>
            </a:r>
            <a:endParaRPr/>
          </a:p>
        </p:txBody>
      </p:sp>
      <p:pic>
        <p:nvPicPr>
          <p:cNvPr id="105" name="Google Shape;105;p7"/>
          <p:cNvPicPr preferRelativeResize="0"/>
          <p:nvPr/>
        </p:nvPicPr>
        <p:blipFill rotWithShape="1">
          <a:blip r:embed="rId3">
            <a:alphaModFix/>
          </a:blip>
          <a:srcRect b="0" l="0" r="0" t="0"/>
          <a:stretch/>
        </p:blipFill>
        <p:spPr>
          <a:xfrm>
            <a:off x="2298800" y="2388436"/>
            <a:ext cx="1988278" cy="1744504"/>
          </a:xfrm>
          <a:prstGeom prst="roundRect">
            <a:avLst>
              <a:gd fmla="val 16667" name="adj"/>
            </a:avLst>
          </a:prstGeom>
          <a:noFill/>
          <a:ln>
            <a:noFill/>
          </a:ln>
          <a:effectLst>
            <a:outerShdw blurRad="76200" rotWithShape="0" algn="tl" dir="7800000" dist="38100">
              <a:srgbClr val="000000">
                <a:alpha val="40000"/>
              </a:srgbClr>
            </a:outerShdw>
          </a:effectLst>
        </p:spPr>
      </p:pic>
      <p:pic>
        <p:nvPicPr>
          <p:cNvPr id="106" name="Google Shape;106;p7"/>
          <p:cNvPicPr preferRelativeResize="0"/>
          <p:nvPr/>
        </p:nvPicPr>
        <p:blipFill rotWithShape="1">
          <a:blip r:embed="rId4">
            <a:alphaModFix/>
          </a:blip>
          <a:srcRect b="0" l="0" r="0" t="0"/>
          <a:stretch/>
        </p:blipFill>
        <p:spPr>
          <a:xfrm>
            <a:off x="8391824" y="2224750"/>
            <a:ext cx="3081050" cy="38474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8"/>
          <p:cNvSpPr txBox="1"/>
          <p:nvPr>
            <p:ph type="title"/>
          </p:nvPr>
        </p:nvSpPr>
        <p:spPr>
          <a:xfrm>
            <a:off x="1193581" y="1202524"/>
            <a:ext cx="5948364" cy="102091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lt1"/>
              </a:buClr>
              <a:buSzPct val="100000"/>
              <a:buFont typeface="Calibri"/>
              <a:buNone/>
            </a:pPr>
            <a:r>
              <a:rPr lang="en-GB" sz="4400"/>
              <a:t>Common Exception Words</a:t>
            </a:r>
            <a:endParaRPr/>
          </a:p>
        </p:txBody>
      </p:sp>
      <p:sp>
        <p:nvSpPr>
          <p:cNvPr id="113" name="Google Shape;113;p8"/>
          <p:cNvSpPr txBox="1"/>
          <p:nvPr>
            <p:ph idx="1" type="body"/>
          </p:nvPr>
        </p:nvSpPr>
        <p:spPr>
          <a:xfrm>
            <a:off x="1193582" y="2223436"/>
            <a:ext cx="5948363" cy="404261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800"/>
              <a:buNone/>
            </a:pPr>
            <a:r>
              <a:rPr lang="en-GB"/>
              <a:t> </a:t>
            </a:r>
            <a:endParaRPr/>
          </a:p>
        </p:txBody>
      </p:sp>
      <p:pic>
        <p:nvPicPr>
          <p:cNvPr id="114" name="Google Shape;114;p8"/>
          <p:cNvPicPr preferRelativeResize="0"/>
          <p:nvPr/>
        </p:nvPicPr>
        <p:blipFill rotWithShape="1">
          <a:blip r:embed="rId3">
            <a:alphaModFix/>
          </a:blip>
          <a:srcRect b="0" l="0" r="0" t="0"/>
          <a:stretch/>
        </p:blipFill>
        <p:spPr>
          <a:xfrm>
            <a:off x="1364982" y="2494062"/>
            <a:ext cx="4762548" cy="3501358"/>
          </a:xfrm>
          <a:prstGeom prst="rect">
            <a:avLst/>
          </a:prstGeom>
          <a:noFill/>
          <a:ln>
            <a:noFill/>
          </a:ln>
        </p:spPr>
      </p:pic>
      <p:pic>
        <p:nvPicPr>
          <p:cNvPr id="115" name="Google Shape;115;p8"/>
          <p:cNvPicPr preferRelativeResize="0"/>
          <p:nvPr/>
        </p:nvPicPr>
        <p:blipFill rotWithShape="1">
          <a:blip r:embed="rId4">
            <a:alphaModFix/>
          </a:blip>
          <a:srcRect b="0" l="0" r="0" t="0"/>
          <a:stretch/>
        </p:blipFill>
        <p:spPr>
          <a:xfrm>
            <a:off x="8404000" y="2274527"/>
            <a:ext cx="3062300" cy="3501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9"/>
          <p:cNvSpPr txBox="1"/>
          <p:nvPr>
            <p:ph type="title"/>
          </p:nvPr>
        </p:nvSpPr>
        <p:spPr>
          <a:xfrm>
            <a:off x="373300" y="927600"/>
            <a:ext cx="70563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sz="4400"/>
              <a:t>       </a:t>
            </a:r>
            <a:r>
              <a:rPr lang="en-GB" sz="4400"/>
              <a:t>Reading and Books </a:t>
            </a:r>
            <a:endParaRPr/>
          </a:p>
        </p:txBody>
      </p:sp>
      <p:pic>
        <p:nvPicPr>
          <p:cNvPr descr="A picture containing text, bunch, different, posing&#10;&#10;Description automatically generated" id="122" name="Google Shape;122;p9"/>
          <p:cNvPicPr preferRelativeResize="0"/>
          <p:nvPr>
            <p:ph idx="2" type="pic"/>
          </p:nvPr>
        </p:nvPicPr>
        <p:blipFill rotWithShape="1">
          <a:blip r:embed="rId3">
            <a:alphaModFix/>
          </a:blip>
          <a:srcRect b="9859" l="0" r="0" t="9859"/>
          <a:stretch/>
        </p:blipFill>
        <p:spPr>
          <a:xfrm>
            <a:off x="8029183" y="2022148"/>
            <a:ext cx="3879037" cy="4107774"/>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123" name="Google Shape;123;p9"/>
          <p:cNvSpPr txBox="1"/>
          <p:nvPr/>
        </p:nvSpPr>
        <p:spPr>
          <a:xfrm>
            <a:off x="530450" y="2157465"/>
            <a:ext cx="6526800" cy="3755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Calibri"/>
                <a:ea typeface="Calibri"/>
                <a:cs typeface="Calibri"/>
                <a:sym typeface="Calibri"/>
              </a:rPr>
              <a:t>Children will be given books precisely matched to their phonic attainment  - this will be different for every child.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2800"/>
              <a:buFont typeface="Arial"/>
              <a:buNone/>
            </a:pPr>
            <a:r>
              <a:rPr b="0" i="0" lang="en-GB" sz="2800" u="none" cap="none" strike="noStrike">
                <a:solidFill>
                  <a:schemeClr val="dk1"/>
                </a:solidFill>
                <a:latin typeface="Calibri"/>
                <a:ea typeface="Calibri"/>
                <a:cs typeface="Calibri"/>
                <a:sym typeface="Calibri"/>
              </a:rPr>
              <a:t>The time spent reading with your child should be a celebration of your child’s reading - a chance to showcase their phonic expertise. </a:t>
            </a:r>
            <a:endParaRPr b="0" i="0" sz="28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g139cb6e049a_0_0">
            <a:hlinkClick r:id="rId3"/>
          </p:cNvPr>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Why read each book 3 times?</a:t>
            </a:r>
            <a:endParaRPr/>
          </a:p>
        </p:txBody>
      </p:sp>
      <p:sp>
        <p:nvSpPr>
          <p:cNvPr id="130" name="Google Shape;130;g139cb6e049a_0_0"/>
          <p:cNvSpPr txBox="1"/>
          <p:nvPr>
            <p:ph idx="1" type="body"/>
          </p:nvPr>
        </p:nvSpPr>
        <p:spPr>
          <a:xfrm>
            <a:off x="741922" y="1607888"/>
            <a:ext cx="6141000" cy="4042500"/>
          </a:xfrm>
          <a:prstGeom prst="rect">
            <a:avLst/>
          </a:prstGeom>
          <a:noFill/>
          <a:ln>
            <a:noFill/>
          </a:ln>
        </p:spPr>
        <p:txBody>
          <a:bodyPr anchorCtr="0" anchor="t" bIns="45700" lIns="91425" spcFirstLastPara="1" rIns="91425" wrap="square" tIns="45700">
            <a:normAutofit/>
          </a:bodyPr>
          <a:lstStyle/>
          <a:p>
            <a:pPr indent="-406400" lvl="0" marL="457200" rtl="0" algn="l">
              <a:lnSpc>
                <a:spcPct val="90000"/>
              </a:lnSpc>
              <a:spcBef>
                <a:spcPts val="1000"/>
              </a:spcBef>
              <a:spcAft>
                <a:spcPts val="0"/>
              </a:spcAft>
              <a:buSzPts val="2800"/>
              <a:buAutoNum type="arabicParenR"/>
            </a:pPr>
            <a:r>
              <a:rPr lang="en-GB"/>
              <a:t>Decoding and Vocabulary</a:t>
            </a:r>
            <a:endParaRPr/>
          </a:p>
          <a:p>
            <a:pPr indent="0" lvl="0" marL="457200" rtl="0" algn="l">
              <a:lnSpc>
                <a:spcPct val="90000"/>
              </a:lnSpc>
              <a:spcBef>
                <a:spcPts val="1000"/>
              </a:spcBef>
              <a:spcAft>
                <a:spcPts val="0"/>
              </a:spcAft>
              <a:buSzPts val="2800"/>
              <a:buNone/>
            </a:pPr>
            <a:r>
              <a:t/>
            </a:r>
            <a:endParaRPr/>
          </a:p>
          <a:p>
            <a:pPr indent="-406400" lvl="0" marL="457200" rtl="0" algn="l">
              <a:lnSpc>
                <a:spcPct val="90000"/>
              </a:lnSpc>
              <a:spcBef>
                <a:spcPts val="1000"/>
              </a:spcBef>
              <a:spcAft>
                <a:spcPts val="0"/>
              </a:spcAft>
              <a:buSzPts val="2800"/>
              <a:buAutoNum type="arabicParenR"/>
            </a:pPr>
            <a:r>
              <a:rPr lang="en-GB"/>
              <a:t>Prosody (intonation, volume, pitch, rhythm).</a:t>
            </a:r>
            <a:endParaRPr/>
          </a:p>
          <a:p>
            <a:pPr indent="0" lvl="0" marL="457200" rtl="0" algn="l">
              <a:lnSpc>
                <a:spcPct val="90000"/>
              </a:lnSpc>
              <a:spcBef>
                <a:spcPts val="1000"/>
              </a:spcBef>
              <a:spcAft>
                <a:spcPts val="0"/>
              </a:spcAft>
              <a:buSzPts val="2800"/>
              <a:buNone/>
            </a:pPr>
            <a:r>
              <a:t/>
            </a:r>
            <a:endParaRPr/>
          </a:p>
          <a:p>
            <a:pPr indent="-406400" lvl="0" marL="457200" rtl="0" algn="l">
              <a:lnSpc>
                <a:spcPct val="90000"/>
              </a:lnSpc>
              <a:spcBef>
                <a:spcPts val="1000"/>
              </a:spcBef>
              <a:spcAft>
                <a:spcPts val="0"/>
              </a:spcAft>
              <a:buSzPts val="2800"/>
              <a:buAutoNum type="arabicParenR"/>
            </a:pPr>
            <a:r>
              <a:rPr lang="en-GB"/>
              <a:t>Comprehension </a:t>
            </a:r>
            <a:r>
              <a:rPr i="1" lang="en-GB"/>
              <a:t>(Questions, predictions, characters feeling etc.). </a:t>
            </a:r>
            <a:endParaRPr i="1"/>
          </a:p>
          <a:p>
            <a:pPr indent="0" lvl="0" marL="457200" rtl="0" algn="l">
              <a:lnSpc>
                <a:spcPct val="90000"/>
              </a:lnSpc>
              <a:spcBef>
                <a:spcPts val="1000"/>
              </a:spcBef>
              <a:spcAft>
                <a:spcPts val="0"/>
              </a:spcAft>
              <a:buSzPts val="2800"/>
              <a:buNone/>
            </a:pPr>
            <a:r>
              <a:t/>
            </a:r>
            <a:endParaRPr/>
          </a:p>
        </p:txBody>
      </p:sp>
      <p:pic>
        <p:nvPicPr>
          <p:cNvPr id="131" name="Google Shape;131;g139cb6e049a_0_0"/>
          <p:cNvPicPr preferRelativeResize="0"/>
          <p:nvPr/>
        </p:nvPicPr>
        <p:blipFill rotWithShape="1">
          <a:blip r:embed="rId4">
            <a:alphaModFix/>
          </a:blip>
          <a:srcRect b="0" l="0" r="0" t="0"/>
          <a:stretch/>
        </p:blipFill>
        <p:spPr>
          <a:xfrm>
            <a:off x="8243900" y="2028825"/>
            <a:ext cx="3411450" cy="44291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g15961a96405_0_0"/>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Once Phonics are Secure</a:t>
            </a:r>
            <a:endParaRPr/>
          </a:p>
        </p:txBody>
      </p:sp>
      <p:sp>
        <p:nvSpPr>
          <p:cNvPr id="138" name="Google Shape;138;g15961a96405_0_0"/>
          <p:cNvSpPr txBox="1"/>
          <p:nvPr>
            <p:ph idx="1" type="body"/>
          </p:nvPr>
        </p:nvSpPr>
        <p:spPr>
          <a:xfrm>
            <a:off x="779647" y="2319688"/>
            <a:ext cx="6141000" cy="40425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400"/>
              </a:spcBef>
              <a:spcAft>
                <a:spcPts val="0"/>
              </a:spcAft>
              <a:buClr>
                <a:schemeClr val="dk1"/>
              </a:buClr>
              <a:buSzPts val="1100"/>
              <a:buFont typeface="Arial"/>
              <a:buNone/>
            </a:pPr>
            <a:r>
              <a:rPr lang="en-GB" sz="2600">
                <a:latin typeface="Rambla"/>
                <a:ea typeface="Rambla"/>
                <a:cs typeface="Rambla"/>
                <a:sym typeface="Rambla"/>
              </a:rPr>
              <a:t>Once children are secure in </a:t>
            </a:r>
            <a:r>
              <a:rPr b="1" lang="en-GB" sz="2600">
                <a:latin typeface="Rambla"/>
                <a:ea typeface="Rambla"/>
                <a:cs typeface="Rambla"/>
                <a:sym typeface="Rambla"/>
              </a:rPr>
              <a:t>all their phonic sounds</a:t>
            </a:r>
            <a:r>
              <a:rPr lang="en-GB" sz="2600">
                <a:latin typeface="Rambla"/>
                <a:ea typeface="Rambla"/>
                <a:cs typeface="Rambla"/>
                <a:sym typeface="Rambla"/>
              </a:rPr>
              <a:t>, can read fluently and are able to decode words independently, they will move onto colour banded books. </a:t>
            </a:r>
            <a:endParaRPr/>
          </a:p>
        </p:txBody>
      </p:sp>
      <p:pic>
        <p:nvPicPr>
          <p:cNvPr id="139" name="Google Shape;139;g15961a96405_0_0"/>
          <p:cNvPicPr preferRelativeResize="0"/>
          <p:nvPr/>
        </p:nvPicPr>
        <p:blipFill rotWithShape="1">
          <a:blip r:embed="rId3">
            <a:alphaModFix/>
          </a:blip>
          <a:srcRect b="0" l="0" r="0" t="0"/>
          <a:stretch/>
        </p:blipFill>
        <p:spPr>
          <a:xfrm>
            <a:off x="8404402" y="1922725"/>
            <a:ext cx="3171050" cy="44394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g15961a96405_0_7"/>
          <p:cNvSpPr txBox="1"/>
          <p:nvPr>
            <p:ph type="title"/>
          </p:nvPr>
        </p:nvSpPr>
        <p:spPr>
          <a:xfrm>
            <a:off x="620577" y="586999"/>
            <a:ext cx="6141000" cy="1020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None/>
            </a:pPr>
            <a:r>
              <a:rPr lang="en-GB"/>
              <a:t>Once Phonics is Secure</a:t>
            </a:r>
            <a:endParaRPr/>
          </a:p>
        </p:txBody>
      </p:sp>
      <p:sp>
        <p:nvSpPr>
          <p:cNvPr id="146" name="Google Shape;146;g15961a96405_0_7"/>
          <p:cNvSpPr txBox="1"/>
          <p:nvPr>
            <p:ph idx="1" type="body"/>
          </p:nvPr>
        </p:nvSpPr>
        <p:spPr>
          <a:xfrm>
            <a:off x="356600" y="1607900"/>
            <a:ext cx="6813000" cy="47544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400"/>
              </a:spcBef>
              <a:spcAft>
                <a:spcPts val="0"/>
              </a:spcAft>
              <a:buSzPct val="126126"/>
              <a:buNone/>
            </a:pPr>
            <a:r>
              <a:rPr lang="en-GB" sz="2400">
                <a:latin typeface="Rambla"/>
                <a:ea typeface="Rambla"/>
                <a:cs typeface="Rambla"/>
                <a:sym typeface="Rambla"/>
              </a:rPr>
              <a:t>At Pamphill,  our colour banded books are matched to the children’s reading age.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Their reading age is assessed through an online tool, comprehension activities and reading with a teacher.  We assesses the children’s reading and their understanding of the text (comprehension).  This then allows us to match a book to their reading age.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Like the phonics readers, coloured banded books should be able to be read fluently and the emphasis broadens to encompass more comprehension and vocabulary understanding.</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t/>
            </a:r>
            <a:endParaRPr sz="2400">
              <a:latin typeface="Rambla"/>
              <a:ea typeface="Rambla"/>
              <a:cs typeface="Rambla"/>
              <a:sym typeface="Rambla"/>
            </a:endParaRPr>
          </a:p>
          <a:p>
            <a:pPr indent="0" lvl="0" marL="0" rtl="0" algn="l">
              <a:lnSpc>
                <a:spcPct val="100000"/>
              </a:lnSpc>
              <a:spcBef>
                <a:spcPts val="400"/>
              </a:spcBef>
              <a:spcAft>
                <a:spcPts val="0"/>
              </a:spcAft>
              <a:buSzPct val="126126"/>
              <a:buNone/>
            </a:pPr>
            <a:r>
              <a:rPr lang="en-GB" sz="2400">
                <a:latin typeface="Rambla"/>
                <a:ea typeface="Rambla"/>
                <a:cs typeface="Rambla"/>
                <a:sym typeface="Rambla"/>
              </a:rPr>
              <a:t>Children’s reading ages are reviewed throughout the year and their home reading books adjusted accordingly.</a:t>
            </a:r>
            <a:endParaRPr sz="2600">
              <a:latin typeface="Rambla"/>
              <a:ea typeface="Rambla"/>
              <a:cs typeface="Rambla"/>
              <a:sym typeface="Rambla"/>
            </a:endParaRPr>
          </a:p>
        </p:txBody>
      </p:sp>
      <p:pic>
        <p:nvPicPr>
          <p:cNvPr id="147" name="Google Shape;147;g15961a96405_0_7"/>
          <p:cNvPicPr preferRelativeResize="0"/>
          <p:nvPr/>
        </p:nvPicPr>
        <p:blipFill rotWithShape="1">
          <a:blip r:embed="rId3">
            <a:alphaModFix/>
          </a:blip>
          <a:srcRect b="0" l="0" r="0" t="0"/>
          <a:stretch/>
        </p:blipFill>
        <p:spPr>
          <a:xfrm>
            <a:off x="7680000" y="2479425"/>
            <a:ext cx="4400550" cy="10382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fecd0b2317_0_16"/>
          <p:cNvSpPr txBox="1"/>
          <p:nvPr>
            <p:ph type="title"/>
          </p:nvPr>
        </p:nvSpPr>
        <p:spPr>
          <a:xfrm>
            <a:off x="4979476" y="923174"/>
            <a:ext cx="5948400" cy="10209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sz="4400"/>
              <a:t>Reading at home </a:t>
            </a:r>
            <a:endParaRPr sz="4400"/>
          </a:p>
          <a:p>
            <a:pPr indent="0" lvl="0" marL="0" rtl="0" algn="l">
              <a:lnSpc>
                <a:spcPct val="90000"/>
              </a:lnSpc>
              <a:spcBef>
                <a:spcPts val="0"/>
              </a:spcBef>
              <a:spcAft>
                <a:spcPts val="0"/>
              </a:spcAft>
              <a:buClr>
                <a:schemeClr val="dk1"/>
              </a:buClr>
              <a:buSzPct val="100000"/>
              <a:buFont typeface="Calibri"/>
              <a:buNone/>
            </a:pPr>
            <a:r>
              <a:rPr lang="en-GB" sz="4400"/>
              <a:t>Your child reading to you.</a:t>
            </a:r>
            <a:endParaRPr sz="4400"/>
          </a:p>
        </p:txBody>
      </p:sp>
      <p:sp>
        <p:nvSpPr>
          <p:cNvPr id="154" name="Google Shape;154;gfecd0b2317_0_16"/>
          <p:cNvSpPr txBox="1"/>
          <p:nvPr>
            <p:ph idx="1" type="body"/>
          </p:nvPr>
        </p:nvSpPr>
        <p:spPr>
          <a:xfrm>
            <a:off x="4899525" y="2221175"/>
            <a:ext cx="6108300" cy="4636800"/>
          </a:xfrm>
          <a:prstGeom prst="rect">
            <a:avLst/>
          </a:prstGeom>
          <a:noFill/>
          <a:ln>
            <a:noFill/>
          </a:ln>
        </p:spPr>
        <p:txBody>
          <a:bodyPr anchorCtr="0" anchor="t" bIns="45700" lIns="91425" spcFirstLastPara="1" rIns="91425" wrap="square" tIns="45700">
            <a:normAutofit lnSpcReduction="10000"/>
          </a:bodyPr>
          <a:lstStyle/>
          <a:p>
            <a:pPr indent="-196850" lvl="0" marL="228600" rtl="0" algn="l">
              <a:lnSpc>
                <a:spcPct val="50000"/>
              </a:lnSpc>
              <a:spcBef>
                <a:spcPts val="0"/>
              </a:spcBef>
              <a:spcAft>
                <a:spcPts val="0"/>
              </a:spcAft>
              <a:buClr>
                <a:schemeClr val="dk1"/>
              </a:buClr>
              <a:buSzPts val="2300"/>
              <a:buChar char="•"/>
            </a:pPr>
            <a:r>
              <a:rPr lang="en-GB" sz="2300">
                <a:latin typeface="Arial"/>
                <a:ea typeface="Arial"/>
                <a:cs typeface="Arial"/>
                <a:sym typeface="Arial"/>
              </a:rPr>
              <a:t>5 – 10 minutes daily </a:t>
            </a:r>
            <a:endParaRPr sz="2300">
              <a:latin typeface="Arial"/>
              <a:ea typeface="Arial"/>
              <a:cs typeface="Arial"/>
              <a:sym typeface="Arial"/>
            </a:endParaRPr>
          </a:p>
          <a:p>
            <a:pPr indent="0" lvl="0" marL="228600" rtl="0" algn="l">
              <a:lnSpc>
                <a:spcPct val="50000"/>
              </a:lnSpc>
              <a:spcBef>
                <a:spcPts val="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Choose a time that works for you, get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comfortable and free from distractions.</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SzPts val="2300"/>
              <a:buFont typeface="Arial"/>
              <a:buChar char="•"/>
            </a:pPr>
            <a:r>
              <a:rPr lang="en-GB" sz="2300">
                <a:latin typeface="Arial"/>
                <a:ea typeface="Arial"/>
                <a:cs typeface="Arial"/>
                <a:sym typeface="Arial"/>
              </a:rPr>
              <a:t>Make it part of your routine.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Be positive and celebrate successes</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t/>
            </a:r>
            <a:endParaRPr sz="2300">
              <a:latin typeface="Arial"/>
              <a:ea typeface="Arial"/>
              <a:cs typeface="Arial"/>
              <a:sym typeface="Arial"/>
            </a:endParaRPr>
          </a:p>
          <a:p>
            <a:pPr indent="-196850" lvl="0" marL="228600" rtl="0" algn="l">
              <a:lnSpc>
                <a:spcPct val="50000"/>
              </a:lnSpc>
              <a:spcBef>
                <a:spcPts val="1000"/>
              </a:spcBef>
              <a:spcAft>
                <a:spcPts val="0"/>
              </a:spcAft>
              <a:buClr>
                <a:schemeClr val="dk1"/>
              </a:buClr>
              <a:buSzPts val="2300"/>
              <a:buChar char="•"/>
            </a:pPr>
            <a:r>
              <a:rPr lang="en-GB" sz="2300">
                <a:latin typeface="Arial"/>
                <a:ea typeface="Arial"/>
                <a:cs typeface="Arial"/>
                <a:sym typeface="Arial"/>
              </a:rPr>
              <a:t>Be patient and let them try and work it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out…if they need help…then work it out </a:t>
            </a:r>
            <a:endParaRPr sz="2300">
              <a:latin typeface="Arial"/>
              <a:ea typeface="Arial"/>
              <a:cs typeface="Arial"/>
              <a:sym typeface="Arial"/>
            </a:endParaRPr>
          </a:p>
          <a:p>
            <a:pPr indent="0" lvl="0" marL="228600" rtl="0" algn="l">
              <a:lnSpc>
                <a:spcPct val="50000"/>
              </a:lnSpc>
              <a:spcBef>
                <a:spcPts val="1000"/>
              </a:spcBef>
              <a:spcAft>
                <a:spcPts val="0"/>
              </a:spcAft>
              <a:buSzPts val="2800"/>
              <a:buNone/>
            </a:pPr>
            <a:r>
              <a:rPr lang="en-GB" sz="2300">
                <a:latin typeface="Arial"/>
                <a:ea typeface="Arial"/>
                <a:cs typeface="Arial"/>
                <a:sym typeface="Arial"/>
              </a:rPr>
              <a:t>together.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rPr lang="en-GB" sz="2300">
                <a:latin typeface="Arial"/>
                <a:ea typeface="Arial"/>
                <a:cs typeface="Arial"/>
                <a:sym typeface="Arial"/>
              </a:rPr>
              <a:t>Remember your child is on an amazing </a:t>
            </a:r>
            <a:endParaRPr sz="2300">
              <a:latin typeface="Arial"/>
              <a:ea typeface="Arial"/>
              <a:cs typeface="Arial"/>
              <a:sym typeface="Arial"/>
            </a:endParaRPr>
          </a:p>
          <a:p>
            <a:pPr indent="0" lvl="0" marL="0" rtl="0" algn="l">
              <a:lnSpc>
                <a:spcPct val="50000"/>
              </a:lnSpc>
              <a:spcBef>
                <a:spcPts val="1000"/>
              </a:spcBef>
              <a:spcAft>
                <a:spcPts val="0"/>
              </a:spcAft>
              <a:buSzPts val="2800"/>
              <a:buNone/>
            </a:pPr>
            <a:r>
              <a:rPr lang="en-GB" sz="2300">
                <a:latin typeface="Arial"/>
                <a:ea typeface="Arial"/>
                <a:cs typeface="Arial"/>
                <a:sym typeface="Arial"/>
              </a:rPr>
              <a:t>journey to becoming a reader. </a:t>
            </a:r>
            <a:endParaRPr sz="2300">
              <a:latin typeface="Arial"/>
              <a:ea typeface="Arial"/>
              <a:cs typeface="Arial"/>
              <a:sym typeface="Arial"/>
            </a:endParaRPr>
          </a:p>
          <a:p>
            <a:pPr indent="-50800" lvl="0" marL="228600" rtl="0" algn="l">
              <a:lnSpc>
                <a:spcPct val="50000"/>
              </a:lnSpc>
              <a:spcBef>
                <a:spcPts val="1000"/>
              </a:spcBef>
              <a:spcAft>
                <a:spcPts val="0"/>
              </a:spcAft>
              <a:buClr>
                <a:schemeClr val="dk1"/>
              </a:buClr>
              <a:buSzPts val="2800"/>
              <a:buNone/>
            </a:pPr>
            <a:r>
              <a:t/>
            </a:r>
            <a:endParaRPr sz="2400">
              <a:latin typeface="Arial"/>
              <a:ea typeface="Arial"/>
              <a:cs typeface="Arial"/>
              <a:sym typeface="Arial"/>
            </a:endParaRPr>
          </a:p>
        </p:txBody>
      </p:sp>
      <p:pic>
        <p:nvPicPr>
          <p:cNvPr descr="A picture containing text, bunch, different, posing&#10;&#10;Description automatically generated" id="155" name="Google Shape;155;gfecd0b2317_0_16"/>
          <p:cNvPicPr preferRelativeResize="0"/>
          <p:nvPr/>
        </p:nvPicPr>
        <p:blipFill rotWithShape="1">
          <a:blip r:embed="rId3">
            <a:alphaModFix/>
          </a:blip>
          <a:srcRect b="9857" l="0" r="0" t="9858"/>
          <a:stretch/>
        </p:blipFill>
        <p:spPr>
          <a:xfrm>
            <a:off x="314590" y="1986111"/>
            <a:ext cx="3879000" cy="4107900"/>
          </a:xfrm>
          <a:prstGeom prst="roundRect">
            <a:avLst>
              <a:gd fmla="val 16667" name="adj"/>
            </a:avLst>
          </a:prstGeom>
          <a:noFill/>
          <a:ln>
            <a:noFill/>
          </a:ln>
          <a:effectLst>
            <a:outerShdw blurRad="76200" rotWithShape="0" algn="tl" dir="7800000" dist="38100">
              <a:srgbClr val="000000">
                <a:alpha val="40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type="title"/>
          </p:nvPr>
        </p:nvSpPr>
        <p:spPr>
          <a:xfrm>
            <a:off x="374678" y="297163"/>
            <a:ext cx="6578400" cy="10209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GB" sz="4400"/>
              <a:t>Reading at home</a:t>
            </a:r>
            <a:endParaRPr sz="4400"/>
          </a:p>
          <a:p>
            <a:pPr indent="0" lvl="0" marL="0" rtl="0" algn="ctr">
              <a:lnSpc>
                <a:spcPct val="90000"/>
              </a:lnSpc>
              <a:spcBef>
                <a:spcPts val="0"/>
              </a:spcBef>
              <a:spcAft>
                <a:spcPts val="0"/>
              </a:spcAft>
              <a:buClr>
                <a:schemeClr val="dk1"/>
              </a:buClr>
              <a:buSzPct val="100000"/>
              <a:buFont typeface="Calibri"/>
              <a:buNone/>
            </a:pPr>
            <a:r>
              <a:rPr lang="en-GB" sz="4400"/>
              <a:t>You reading to your child  </a:t>
            </a:r>
            <a:endParaRPr/>
          </a:p>
        </p:txBody>
      </p:sp>
      <p:sp>
        <p:nvSpPr>
          <p:cNvPr id="162" name="Google Shape;162;p11"/>
          <p:cNvSpPr txBox="1"/>
          <p:nvPr>
            <p:ph idx="1" type="body"/>
          </p:nvPr>
        </p:nvSpPr>
        <p:spPr>
          <a:xfrm>
            <a:off x="383908" y="1249448"/>
            <a:ext cx="6980153" cy="560855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163" name="Google Shape;163;p11"/>
          <p:cNvSpPr txBox="1"/>
          <p:nvPr/>
        </p:nvSpPr>
        <p:spPr>
          <a:xfrm>
            <a:off x="374674" y="1550292"/>
            <a:ext cx="6845933" cy="5006864"/>
          </a:xfrm>
          <a:prstGeom prst="rect">
            <a:avLst/>
          </a:prstGeom>
          <a:noFill/>
          <a:ln>
            <a:noFill/>
          </a:ln>
        </p:spPr>
        <p:txBody>
          <a:bodyPr anchorCtr="0" anchor="t" bIns="45700" lIns="91425" spcFirstLastPara="1" rIns="91425" wrap="square" tIns="45700">
            <a:normAutofit/>
          </a:bodyPr>
          <a:lstStyle/>
          <a:p>
            <a:pPr indent="-50800" lvl="0" marL="228600" marR="0" rtl="0" algn="l">
              <a:lnSpc>
                <a:spcPct val="90000"/>
              </a:lnSpc>
              <a:spcBef>
                <a:spcPts val="0"/>
              </a:spcBef>
              <a:spcAft>
                <a:spcPts val="0"/>
              </a:spcAft>
              <a:buClr>
                <a:schemeClr val="dk1"/>
              </a:buClr>
              <a:buSzPts val="2800"/>
              <a:buFont typeface="Arial"/>
              <a:buNone/>
            </a:pPr>
            <a:r>
              <a:t/>
            </a:r>
            <a:endParaRPr b="0" i="0" sz="2800" u="none" cap="none" strike="noStrike">
              <a:solidFill>
                <a:schemeClr val="dk1"/>
              </a:solidFill>
              <a:latin typeface="Calibri"/>
              <a:ea typeface="Calibri"/>
              <a:cs typeface="Calibri"/>
              <a:sym typeface="Calibri"/>
            </a:endParaRPr>
          </a:p>
        </p:txBody>
      </p:sp>
      <p:sp>
        <p:nvSpPr>
          <p:cNvPr id="164" name="Google Shape;164;p11"/>
          <p:cNvSpPr txBox="1"/>
          <p:nvPr/>
        </p:nvSpPr>
        <p:spPr>
          <a:xfrm>
            <a:off x="262750" y="1471625"/>
            <a:ext cx="6957900" cy="4531800"/>
          </a:xfrm>
          <a:prstGeom prst="rect">
            <a:avLst/>
          </a:prstGeom>
          <a:noFill/>
          <a:ln>
            <a:noFill/>
          </a:ln>
        </p:spPr>
        <p:txBody>
          <a:bodyPr anchorCtr="0" anchor="t" bIns="45700" lIns="91425" spcFirstLastPara="1" rIns="91425" wrap="square" tIns="45700">
            <a:spAutoFit/>
          </a:bodyPr>
          <a:lstStyle/>
          <a:p>
            <a:pPr indent="0" lvl="0" marL="457200" marR="0" rtl="0" algn="ctr">
              <a:lnSpc>
                <a:spcPct val="80000"/>
              </a:lnSpc>
              <a:spcBef>
                <a:spcPts val="36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Your child will also bring home a </a:t>
            </a:r>
            <a:endParaRPr b="0" i="0" sz="2000"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‘Reading for Pleasure’ book , </a:t>
            </a:r>
            <a:r>
              <a:rPr b="0" i="0" lang="en-GB" sz="2004" u="none" cap="none" strike="noStrike">
                <a:solidFill>
                  <a:schemeClr val="dk1"/>
                </a:solidFill>
                <a:latin typeface="Arial"/>
                <a:ea typeface="Arial"/>
                <a:cs typeface="Arial"/>
                <a:sym typeface="Arial"/>
              </a:rPr>
              <a:t>which will be chosen each week by them from our school library or classroom book corner.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0" i="0" lang="en-GB" sz="2004" u="none" cap="none" strike="noStrike">
                <a:solidFill>
                  <a:schemeClr val="dk1"/>
                </a:solidFill>
                <a:latin typeface="Arial"/>
                <a:ea typeface="Arial"/>
                <a:cs typeface="Arial"/>
                <a:sym typeface="Arial"/>
              </a:rPr>
              <a:t>This book is for </a:t>
            </a:r>
            <a:r>
              <a:rPr b="1" i="0" lang="en-GB" sz="2004" u="none" cap="none" strike="noStrike">
                <a:solidFill>
                  <a:schemeClr val="dk1"/>
                </a:solidFill>
                <a:latin typeface="Arial"/>
                <a:ea typeface="Arial"/>
                <a:cs typeface="Arial"/>
                <a:sym typeface="Arial"/>
              </a:rPr>
              <a:t>you to read to your child</a:t>
            </a:r>
            <a:r>
              <a:rPr b="0" i="0" lang="en-GB" sz="2004" u="none" cap="none" strike="noStrike">
                <a:solidFill>
                  <a:schemeClr val="dk1"/>
                </a:solidFill>
                <a:latin typeface="Arial"/>
                <a:ea typeface="Arial"/>
                <a:cs typeface="Arial"/>
                <a:sym typeface="Arial"/>
              </a:rPr>
              <a:t> and for you and your child to enjoy together.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0" i="0" lang="en-GB" sz="2004" u="none" cap="none" strike="noStrike">
                <a:solidFill>
                  <a:schemeClr val="dk1"/>
                </a:solidFill>
                <a:latin typeface="Arial"/>
                <a:ea typeface="Arial"/>
                <a:cs typeface="Arial"/>
                <a:sym typeface="Arial"/>
              </a:rPr>
              <a:t>By sharing this book together, you can further support your child by talking about the story, characters, exploring vocabulary and asking questions you will be </a:t>
            </a:r>
            <a:endParaRPr b="0" i="0" sz="2004" u="none" cap="none" strike="noStrike">
              <a:solidFill>
                <a:schemeClr val="dk1"/>
              </a:solidFill>
              <a:latin typeface="Arial"/>
              <a:ea typeface="Arial"/>
              <a:cs typeface="Arial"/>
              <a:sym typeface="Arial"/>
            </a:endParaRPr>
          </a:p>
          <a:p>
            <a:pPr indent="0" lvl="0" marL="457200" marR="0" rtl="0" algn="ctr">
              <a:lnSpc>
                <a:spcPct val="80000"/>
              </a:lnSpc>
              <a:spcBef>
                <a:spcPts val="360"/>
              </a:spcBef>
              <a:spcAft>
                <a:spcPts val="0"/>
              </a:spcAft>
              <a:buClr>
                <a:srgbClr val="000000"/>
              </a:buClr>
              <a:buSzPts val="2004"/>
              <a:buFont typeface="Arial"/>
              <a:buNone/>
            </a:pPr>
            <a:r>
              <a:rPr b="1" i="0" lang="en-GB" sz="2004" u="none" cap="none" strike="noStrike">
                <a:solidFill>
                  <a:schemeClr val="dk1"/>
                </a:solidFill>
                <a:latin typeface="Arial"/>
                <a:ea typeface="Arial"/>
                <a:cs typeface="Arial"/>
                <a:sym typeface="Arial"/>
              </a:rPr>
              <a:t>supporting their understanding, developing their comprehension skills and widening their vocabulary. </a:t>
            </a:r>
            <a:endParaRPr b="1" i="0" sz="2004"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65" name="Google Shape;165;p11"/>
          <p:cNvSpPr txBox="1"/>
          <p:nvPr/>
        </p:nvSpPr>
        <p:spPr>
          <a:xfrm>
            <a:off x="7858125" y="1900225"/>
            <a:ext cx="4100700" cy="4710000"/>
          </a:xfrm>
          <a:prstGeom prst="rect">
            <a:avLst/>
          </a:prstGeom>
          <a:noFill/>
          <a:ln>
            <a:noFill/>
          </a:ln>
        </p:spPr>
        <p:txBody>
          <a:bodyPr anchorCtr="0" anchor="t" bIns="91425" lIns="91425" spcFirstLastPara="1" rIns="91425" wrap="square" tIns="91425">
            <a:spAutoFit/>
          </a:bodyPr>
          <a:lstStyle/>
          <a:p>
            <a:pPr indent="-393700" lvl="0" marL="457200" marR="0" rtl="0" algn="l">
              <a:lnSpc>
                <a:spcPct val="100000"/>
              </a:lnSpc>
              <a:spcBef>
                <a:spcPts val="0"/>
              </a:spcBef>
              <a:spcAft>
                <a:spcPts val="0"/>
              </a:spcAft>
              <a:buClr>
                <a:schemeClr val="lt1"/>
              </a:buClr>
              <a:buSzPts val="1800"/>
              <a:buFont typeface="Arial"/>
              <a:buChar char="•"/>
            </a:pPr>
            <a:r>
              <a:rPr b="0" i="0" lang="en-GB" sz="1800" u="none" cap="none" strike="noStrike">
                <a:solidFill>
                  <a:schemeClr val="lt1"/>
                </a:solidFill>
                <a:latin typeface="Calibri"/>
                <a:ea typeface="Calibri"/>
                <a:cs typeface="Calibri"/>
                <a:sym typeface="Calibri"/>
              </a:rPr>
              <a:t>S</a:t>
            </a:r>
            <a:r>
              <a:rPr b="0" i="0" lang="en-GB" sz="2000" u="none" cap="none" strike="noStrike">
                <a:solidFill>
                  <a:schemeClr val="lt1"/>
                </a:solidFill>
                <a:latin typeface="Calibri"/>
                <a:ea typeface="Calibri"/>
                <a:cs typeface="Calibri"/>
                <a:sym typeface="Calibri"/>
              </a:rPr>
              <a:t>pending quality time  together.</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Modelling how to read a book – tracking left to right, turning pages, identify title &amp; illustrator.</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Asking questions about what has happened and characters’ feelings.</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Explaining vocabulary</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Predicting what will happen next. How will the story end?</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Making connections - personal links.</a:t>
            </a:r>
            <a:endParaRPr b="0" i="0" sz="2000" u="none" cap="none" strike="noStrike">
              <a:solidFill>
                <a:schemeClr val="lt1"/>
              </a:solidFill>
              <a:latin typeface="Arial"/>
              <a:ea typeface="Arial"/>
              <a:cs typeface="Arial"/>
              <a:sym typeface="Arial"/>
            </a:endParaRPr>
          </a:p>
          <a:p>
            <a:pPr indent="-406400" lvl="0" marL="457200" marR="0" rtl="0" algn="l">
              <a:lnSpc>
                <a:spcPct val="100000"/>
              </a:lnSpc>
              <a:spcBef>
                <a:spcPts val="0"/>
              </a:spcBef>
              <a:spcAft>
                <a:spcPts val="0"/>
              </a:spcAft>
              <a:buClr>
                <a:schemeClr val="lt1"/>
              </a:buClr>
              <a:buSzPts val="2000"/>
              <a:buFont typeface="Arial"/>
              <a:buChar char="•"/>
            </a:pPr>
            <a:r>
              <a:rPr b="0" i="0" lang="en-GB" sz="2000" u="none" cap="none" strike="noStrike">
                <a:solidFill>
                  <a:schemeClr val="lt1"/>
                </a:solidFill>
                <a:latin typeface="Calibri"/>
                <a:ea typeface="Calibri"/>
                <a:cs typeface="Calibri"/>
                <a:sym typeface="Calibri"/>
              </a:rPr>
              <a:t>Share your love of reading!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2"/>
          <p:cNvSpPr txBox="1"/>
          <p:nvPr>
            <p:ph type="title"/>
          </p:nvPr>
        </p:nvSpPr>
        <p:spPr>
          <a:xfrm>
            <a:off x="4899526" y="965199"/>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sz="4400"/>
              <a:t>Spelling </a:t>
            </a:r>
            <a:endParaRPr/>
          </a:p>
        </p:txBody>
      </p:sp>
      <p:sp>
        <p:nvSpPr>
          <p:cNvPr id="172" name="Google Shape;172;p12"/>
          <p:cNvSpPr txBox="1"/>
          <p:nvPr>
            <p:ph idx="1" type="body"/>
          </p:nvPr>
        </p:nvSpPr>
        <p:spPr>
          <a:xfrm>
            <a:off x="4899526" y="1851136"/>
            <a:ext cx="6108175" cy="500686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Segmenting words</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Daily writing as part of phonics lessons</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173" name="Google Shape;173;p12"/>
          <p:cNvPicPr preferRelativeResize="0"/>
          <p:nvPr/>
        </p:nvPicPr>
        <p:blipFill rotWithShape="1">
          <a:blip r:embed="rId3">
            <a:alphaModFix/>
          </a:blip>
          <a:srcRect b="14700" l="24209" r="24154" t="21071"/>
          <a:stretch/>
        </p:blipFill>
        <p:spPr>
          <a:xfrm>
            <a:off x="403436" y="2158879"/>
            <a:ext cx="3527434" cy="2467957"/>
          </a:xfrm>
          <a:prstGeom prst="roundRect">
            <a:avLst>
              <a:gd fmla="val 16667" name="adj"/>
            </a:avLst>
          </a:prstGeom>
          <a:noFill/>
          <a:ln>
            <a:noFill/>
          </a:ln>
          <a:effectLst>
            <a:outerShdw blurRad="76200" rotWithShape="0" algn="tl" dir="7800000" dist="38100">
              <a:srgbClr val="000000">
                <a:alpha val="40000"/>
              </a:srgbClr>
            </a:outerShdw>
          </a:effectLst>
        </p:spPr>
      </p:pic>
      <p:pic>
        <p:nvPicPr>
          <p:cNvPr id="174" name="Google Shape;174;p12"/>
          <p:cNvPicPr preferRelativeResize="0"/>
          <p:nvPr/>
        </p:nvPicPr>
        <p:blipFill rotWithShape="1">
          <a:blip r:embed="rId4">
            <a:alphaModFix/>
          </a:blip>
          <a:srcRect b="0" l="0" r="0" t="0"/>
          <a:stretch/>
        </p:blipFill>
        <p:spPr>
          <a:xfrm>
            <a:off x="6866875" y="2308122"/>
            <a:ext cx="1815250" cy="2318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txBox="1"/>
          <p:nvPr>
            <p:ph type="title"/>
          </p:nvPr>
        </p:nvSpPr>
        <p:spPr>
          <a:xfrm>
            <a:off x="1249641" y="845172"/>
            <a:ext cx="5948364" cy="10209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Calibri"/>
              <a:buNone/>
            </a:pPr>
            <a:r>
              <a:rPr lang="en-GB"/>
              <a:t>Concerns about progress</a:t>
            </a:r>
            <a:endParaRPr/>
          </a:p>
        </p:txBody>
      </p:sp>
      <p:sp>
        <p:nvSpPr>
          <p:cNvPr id="181" name="Google Shape;181;p13"/>
          <p:cNvSpPr txBox="1"/>
          <p:nvPr>
            <p:ph idx="1" type="body"/>
          </p:nvPr>
        </p:nvSpPr>
        <p:spPr>
          <a:xfrm>
            <a:off x="1249641" y="1765738"/>
            <a:ext cx="6181173" cy="509226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800"/>
              <a:buChar char="•"/>
            </a:pPr>
            <a:r>
              <a:rPr lang="en-GB"/>
              <a:t>All children are different </a:t>
            </a:r>
            <a:endParaRPr/>
          </a:p>
          <a:p>
            <a:pPr indent="-228600" lvl="0" marL="228600" rtl="0" algn="l">
              <a:lnSpc>
                <a:spcPct val="90000"/>
              </a:lnSpc>
              <a:spcBef>
                <a:spcPts val="1000"/>
              </a:spcBef>
              <a:spcAft>
                <a:spcPts val="0"/>
              </a:spcAft>
              <a:buClr>
                <a:schemeClr val="lt1"/>
              </a:buClr>
              <a:buSzPts val="2800"/>
              <a:buChar char="•"/>
            </a:pPr>
            <a:r>
              <a:rPr lang="en-GB"/>
              <a:t>Discuss any concerns with teachers</a:t>
            </a:r>
            <a:endParaRPr/>
          </a:p>
          <a:p>
            <a:pPr indent="-228600" lvl="0" marL="228600" rtl="0" algn="l">
              <a:lnSpc>
                <a:spcPct val="90000"/>
              </a:lnSpc>
              <a:spcBef>
                <a:spcPts val="1000"/>
              </a:spcBef>
              <a:spcAft>
                <a:spcPts val="0"/>
              </a:spcAft>
              <a:buClr>
                <a:schemeClr val="lt1"/>
              </a:buClr>
              <a:buSzPts val="2800"/>
              <a:buChar char="•"/>
            </a:pPr>
            <a:r>
              <a:rPr lang="en-GB"/>
              <a:t>Teachers will assess your child regularly</a:t>
            </a:r>
            <a:endParaRPr/>
          </a:p>
          <a:p>
            <a:pPr indent="-228600" lvl="0" marL="228600" rtl="0" algn="l">
              <a:lnSpc>
                <a:spcPct val="90000"/>
              </a:lnSpc>
              <a:spcBef>
                <a:spcPts val="1000"/>
              </a:spcBef>
              <a:spcAft>
                <a:spcPts val="0"/>
              </a:spcAft>
              <a:buClr>
                <a:schemeClr val="lt1"/>
              </a:buClr>
              <a:buSzPts val="2800"/>
              <a:buChar char="•"/>
            </a:pPr>
            <a:r>
              <a:rPr lang="en-GB"/>
              <a:t>Interventions to support child in the specific skill they are struggling with</a:t>
            </a:r>
            <a:endParaRPr/>
          </a:p>
          <a:p>
            <a:pPr indent="-228600" lvl="0" marL="228600" rtl="0" algn="l">
              <a:lnSpc>
                <a:spcPct val="90000"/>
              </a:lnSpc>
              <a:spcBef>
                <a:spcPts val="1000"/>
              </a:spcBef>
              <a:spcAft>
                <a:spcPts val="0"/>
              </a:spcAft>
              <a:buClr>
                <a:schemeClr val="lt1"/>
              </a:buClr>
              <a:buSzPts val="2800"/>
              <a:buChar char="•"/>
            </a:pPr>
            <a:r>
              <a:rPr lang="en-GB"/>
              <a:t>Adaptations for children with SEND</a:t>
            </a:r>
            <a:endParaRPr/>
          </a:p>
          <a:p>
            <a:pPr indent="0" lvl="0" marL="0" rtl="0" algn="l">
              <a:lnSpc>
                <a:spcPct val="90000"/>
              </a:lnSpc>
              <a:spcBef>
                <a:spcPts val="1000"/>
              </a:spcBef>
              <a:spcAft>
                <a:spcPts val="0"/>
              </a:spcAft>
              <a:buClr>
                <a:schemeClr val="lt1"/>
              </a:buClr>
              <a:buSzPts val="2800"/>
              <a:buNone/>
            </a:pPr>
            <a:r>
              <a:t/>
            </a:r>
            <a:endParaRPr/>
          </a:p>
        </p:txBody>
      </p:sp>
      <p:pic>
        <p:nvPicPr>
          <p:cNvPr id="182" name="Google Shape;182;p13"/>
          <p:cNvPicPr preferRelativeResize="0"/>
          <p:nvPr/>
        </p:nvPicPr>
        <p:blipFill rotWithShape="1">
          <a:blip r:embed="rId3">
            <a:alphaModFix/>
          </a:blip>
          <a:srcRect b="0" l="7740" r="7739" t="0"/>
          <a:stretch/>
        </p:blipFill>
        <p:spPr>
          <a:xfrm>
            <a:off x="8242081" y="2322075"/>
            <a:ext cx="3494088" cy="3330575"/>
          </a:xfrm>
          <a:prstGeom prst="roundRect">
            <a:avLst>
              <a:gd fmla="val 16667" name="adj"/>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4"/>
          <p:cNvSpPr txBox="1"/>
          <p:nvPr>
            <p:ph type="title"/>
          </p:nvPr>
        </p:nvSpPr>
        <p:spPr>
          <a:xfrm>
            <a:off x="1193575" y="959625"/>
            <a:ext cx="5150100" cy="3984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3600"/>
              <a:buFont typeface="Calibri"/>
              <a:buNone/>
            </a:pPr>
            <a:r>
              <a:rPr lang="en-GB"/>
              <a:t>Thank you for coming. </a:t>
            </a:r>
            <a:endParaRPr/>
          </a:p>
          <a:p>
            <a:pPr indent="0" lvl="0" marL="0" rtl="0" algn="ctr">
              <a:lnSpc>
                <a:spcPct val="90000"/>
              </a:lnSpc>
              <a:spcBef>
                <a:spcPts val="0"/>
              </a:spcBef>
              <a:spcAft>
                <a:spcPts val="0"/>
              </a:spcAft>
              <a:buClr>
                <a:schemeClr val="lt1"/>
              </a:buClr>
              <a:buSzPts val="3600"/>
              <a:buFont typeface="Calibri"/>
              <a:buNone/>
            </a:pPr>
            <a:r>
              <a:t/>
            </a:r>
            <a:endParaRPr/>
          </a:p>
          <a:p>
            <a:pPr indent="0" lvl="0" marL="0" rtl="0" algn="ctr">
              <a:lnSpc>
                <a:spcPct val="90000"/>
              </a:lnSpc>
              <a:spcBef>
                <a:spcPts val="0"/>
              </a:spcBef>
              <a:spcAft>
                <a:spcPts val="0"/>
              </a:spcAft>
              <a:buClr>
                <a:schemeClr val="lt1"/>
              </a:buClr>
              <a:buSzPts val="3600"/>
              <a:buFont typeface="Calibri"/>
              <a:buNone/>
            </a:pPr>
            <a:r>
              <a:rPr lang="en-GB"/>
              <a:t>Any questions? </a:t>
            </a:r>
            <a:endParaRPr/>
          </a:p>
        </p:txBody>
      </p:sp>
      <p:pic>
        <p:nvPicPr>
          <p:cNvPr id="189" name="Google Shape;189;p14"/>
          <p:cNvPicPr preferRelativeResize="0"/>
          <p:nvPr/>
        </p:nvPicPr>
        <p:blipFill rotWithShape="1">
          <a:blip r:embed="rId3">
            <a:alphaModFix/>
          </a:blip>
          <a:srcRect b="0" l="0" r="0" t="0"/>
          <a:stretch/>
        </p:blipFill>
        <p:spPr>
          <a:xfrm>
            <a:off x="7180050" y="152400"/>
            <a:ext cx="4892875" cy="6553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2021-12-16T19:38:44Z</dcterms:created>
  <dc:creator>Ellie Wilkinson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