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Josefin Sans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8" roundtripDataSignature="AMtx7miqb/t8kSEE0O8jdmu3M2iHonDh5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JosefinSans-regular.fntdata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JosefinSans-italic.fntdata"/><Relationship Id="rId25" Type="http://schemas.openxmlformats.org/officeDocument/2006/relationships/font" Target="fonts/JosefinSans-bold.fntdata"/><Relationship Id="rId28" Type="http://customschemas.google.com/relationships/presentationmetadata" Target="metadata"/><Relationship Id="rId27" Type="http://schemas.openxmlformats.org/officeDocument/2006/relationships/font" Target="fonts/JosefinSans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" name="Google Shape;5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" name="Google Shape;7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" name="Google Shape;7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The scheme builds towards automaticity 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>
              <a:solidFill>
                <a:srgbClr val="595959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Enabling the children to form letters correctly without having to think how to form them.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>
              <a:solidFill>
                <a:srgbClr val="595959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Freeing up space in their conscious working brain. 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lang="en-GB" sz="1200">
                <a:solidFill>
                  <a:srgbClr val="595959"/>
                </a:solidFill>
              </a:rPr>
              <a:t>You need to be strong to write</a:t>
            </a:r>
            <a:r>
              <a:rPr b="1" lang="en-GB" sz="6400">
                <a:solidFill>
                  <a:srgbClr val="595959"/>
                </a:solidFill>
              </a:rPr>
              <a:t> </a:t>
            </a:r>
            <a:r>
              <a:rPr b="1" lang="en-GB" sz="1200">
                <a:solidFill>
                  <a:srgbClr val="595959"/>
                </a:solidFill>
              </a:rPr>
              <a:t>  </a:t>
            </a:r>
            <a:endParaRPr sz="64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Pelvic girdle strength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Shoulder Girdle strength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Forearm and wrist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Hand and finger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All contribute to dexterity and manipulation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Incorporate throughout the school day eg lining up in penguin, sitting in bear, kneeing in meerkat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" name="Google Shape;1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85% of school day pupils hold their pencils on average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The monkeys and the tree help to form the letters giving precise start and finish points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It helps pupils to assess detect and correct their errors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Teach moves - up down slide flick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Teachers always model letters using the tree making sure to use the tree and a ground line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554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200">
                <a:solidFill>
                  <a:srgbClr val="595959"/>
                </a:solidFill>
              </a:rPr>
              <a:t>In summary:</a:t>
            </a:r>
            <a:endParaRPr b="1"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200">
                <a:solidFill>
                  <a:srgbClr val="595959"/>
                </a:solidFill>
              </a:rPr>
              <a:t>The tree symbol is the prompt for formation, orientation, grounding and heights of letters. </a:t>
            </a:r>
            <a:endParaRPr b="1"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3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5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25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27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27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9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/>
        </p:nvSpPr>
        <p:spPr>
          <a:xfrm>
            <a:off x="2075450" y="37050"/>
            <a:ext cx="4882200" cy="7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Colehill</a:t>
            </a:r>
            <a:r>
              <a:rPr b="0" i="0" lang="en-GB" sz="40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 First School</a:t>
            </a:r>
            <a:r>
              <a:rPr b="0" i="0" lang="en-GB" sz="18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b="0" i="0" sz="1800" u="none" cap="none" strike="noStrike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55" name="Google Shape;5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0050" y="2571750"/>
            <a:ext cx="8390025" cy="243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72825" y="965849"/>
            <a:ext cx="3198325" cy="12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The why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"/>
          <p:cNvSpPr txBox="1"/>
          <p:nvPr>
            <p:ph type="ctrTitle"/>
          </p:nvPr>
        </p:nvSpPr>
        <p:spPr>
          <a:xfrm>
            <a:off x="0" y="65800"/>
            <a:ext cx="6543900" cy="755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Why Kinetic Letters?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67" name="Google Shape;67;p3"/>
          <p:cNvSpPr txBox="1"/>
          <p:nvPr>
            <p:ph idx="1" type="subTitle"/>
          </p:nvPr>
        </p:nvSpPr>
        <p:spPr>
          <a:xfrm>
            <a:off x="145775" y="820900"/>
            <a:ext cx="8520600" cy="36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Kinetic Letters aims is to make handwriting </a:t>
            </a:r>
            <a:r>
              <a:rPr b="1" lang="en-GB" sz="10000" u="sng">
                <a:latin typeface="Josefin Sans"/>
                <a:ea typeface="Josefin Sans"/>
                <a:cs typeface="Josefin Sans"/>
                <a:sym typeface="Josefin Sans"/>
              </a:rPr>
              <a:t>automatic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(without thinking) therefore allowing children’s writing focus to be on the</a:t>
            </a:r>
            <a:r>
              <a:rPr b="1" lang="en-GB" sz="10000"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b="1" lang="en-GB" sz="10000" u="sng">
                <a:latin typeface="Josefin Sans"/>
                <a:ea typeface="Josefin Sans"/>
                <a:cs typeface="Josefin Sans"/>
                <a:sym typeface="Josefin Sans"/>
              </a:rPr>
              <a:t>content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rather than handwriting as they progress through school.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t/>
            </a:r>
            <a:endParaRPr sz="4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It is a systematic, rapidly progressive sensory programme built upon child development principles.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t/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Margarate Williamson, the founder of KL comes from a child development, occupational therapy and teaching background. 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"/>
          <p:cNvSpPr txBox="1"/>
          <p:nvPr/>
        </p:nvSpPr>
        <p:spPr>
          <a:xfrm>
            <a:off x="52800" y="124325"/>
            <a:ext cx="9231300" cy="514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It deserves quality curriculum time, since in order to master this 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complex interaction of cognitive and motor skills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pupils need careful, 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systematic teaching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of the skills involved, and the time to practise them.</a:t>
            </a:r>
            <a:endParaRPr b="0" i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In addition to promoting automaticity, psychological research confirms that handwriting 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actually develops connectivity patterns in the brain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producing 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optimal conditions for learning</a:t>
            </a: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. </a:t>
            </a:r>
            <a:endParaRPr b="0" i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And the physical dexterity acquired through handwriting helps pupils with handling tools and typing.’</a:t>
            </a:r>
            <a:endParaRPr b="0" i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Our aim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6"/>
          <p:cNvSpPr txBox="1"/>
          <p:nvPr>
            <p:ph type="ctrTitle"/>
          </p:nvPr>
        </p:nvSpPr>
        <p:spPr>
          <a:xfrm>
            <a:off x="-544300" y="0"/>
            <a:ext cx="5868900" cy="6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en-GB" sz="2500">
                <a:latin typeface="Josefin Sans"/>
                <a:ea typeface="Josefin Sans"/>
                <a:cs typeface="Josefin Sans"/>
                <a:sym typeface="Josefin Sans"/>
              </a:rPr>
              <a:t>Overview of Programme</a:t>
            </a:r>
            <a:endParaRPr b="1" sz="2500"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83" name="Google Shape;83;p6"/>
          <p:cNvSpPr txBox="1"/>
          <p:nvPr>
            <p:ph idx="1" type="subTitle"/>
          </p:nvPr>
        </p:nvSpPr>
        <p:spPr>
          <a:xfrm>
            <a:off x="37700" y="550550"/>
            <a:ext cx="8794500" cy="45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The programme has 4 main threads - 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FF0000"/>
                </a:solidFill>
                <a:latin typeface="Josefin Sans"/>
                <a:ea typeface="Josefin Sans"/>
                <a:cs typeface="Josefin Sans"/>
                <a:sym typeface="Josefin Sans"/>
              </a:rPr>
              <a:t>•Red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– making bodies stronger (this is ongoing)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38761D"/>
                </a:solidFill>
                <a:latin typeface="Josefin Sans"/>
                <a:ea typeface="Josefin Sans"/>
                <a:cs typeface="Josefin Sans"/>
                <a:sym typeface="Josefin Sans"/>
              </a:rPr>
              <a:t>•Green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holding a pencil correctly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BF9000"/>
                </a:solidFill>
                <a:latin typeface="Josefin Sans"/>
                <a:ea typeface="Josefin Sans"/>
                <a:cs typeface="Josefin Sans"/>
                <a:sym typeface="Josefin Sans"/>
              </a:rPr>
              <a:t>•Yellow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 letter formation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0000FF"/>
                </a:solidFill>
                <a:latin typeface="Josefin Sans"/>
                <a:ea typeface="Josefin Sans"/>
                <a:cs typeface="Josefin Sans"/>
                <a:sym typeface="Josefin Sans"/>
              </a:rPr>
              <a:t>•Blue 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writing with fluency (speed)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latin typeface="Josefin Sans"/>
                <a:ea typeface="Josefin Sans"/>
                <a:cs typeface="Josefin Sans"/>
                <a:sym typeface="Josefin Sans"/>
              </a:rPr>
              <a:t>   </a:t>
            </a:r>
            <a:endParaRPr sz="19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The 4 threads come together to enable children to develop legible handwriting that is produced quickly and automatically.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Developing automaticity is central to the Kinetic Letters programme.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Making handwriting a valuable tool and impacting every curriculum area.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84" name="Google Shape;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03624" y="631500"/>
            <a:ext cx="3683950" cy="226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7"/>
          <p:cNvSpPr txBox="1"/>
          <p:nvPr/>
        </p:nvSpPr>
        <p:spPr>
          <a:xfrm>
            <a:off x="138300" y="31200"/>
            <a:ext cx="8867400" cy="496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r>
              <a:rPr b="1" i="0" lang="en-GB" sz="11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</a:t>
            </a:r>
            <a:r>
              <a:rPr b="1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rogressive programme </a:t>
            </a:r>
            <a:endParaRPr b="1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Beginning in Reception and finishing in Year 6.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families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Interventions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Daily structured lesson </a:t>
            </a:r>
            <a:endParaRPr b="1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last approx 20 mins.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follow a structure 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Structures in routines within the lessons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Multisensory </a:t>
            </a: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                                                                                                                                      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Rhymes and songs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Different body positions to ensure correct posture  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Puppets! Monkey and Turtle!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Stories!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Fully Resourced</a:t>
            </a:r>
            <a:endParaRPr b="1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Physical and digital resources.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Handbook for each class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Activities for children with additional needs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 full suite of resources to support teaching eg: whiteboards with lines   </a:t>
            </a:r>
            <a:endParaRPr b="0" i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0" i="0" lang="en-GB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b="0" i="0" lang="en-GB" sz="11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b="0" i="0" sz="11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625"/>
              <a:buFont typeface="Arial"/>
              <a:buNone/>
            </a:pPr>
            <a:r>
              <a:t/>
            </a:r>
            <a:endParaRPr b="1" i="0" sz="625" u="none" cap="none" strike="noStrik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requires more than just hand and muscles. </a:t>
            </a:r>
            <a:endParaRPr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95" name="Google Shape;95;p8"/>
          <p:cNvSpPr txBox="1"/>
          <p:nvPr>
            <p:ph idx="1" type="body"/>
          </p:nvPr>
        </p:nvSpPr>
        <p:spPr>
          <a:xfrm>
            <a:off x="82375" y="497250"/>
            <a:ext cx="8520600" cy="46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3429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core muscles</a:t>
            </a:r>
            <a:r>
              <a:rPr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42900" lvl="0" marL="3429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shoulder muscles </a:t>
            </a:r>
            <a:endParaRPr b="1" sz="2800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wrists</a:t>
            </a: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96" name="Google Shape;9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07875" y="1700200"/>
            <a:ext cx="4715225" cy="322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02" name="Google Shape;10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6300" y="168000"/>
            <a:ext cx="8891274" cy="487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"/>
          <p:cNvSpPr txBox="1"/>
          <p:nvPr/>
        </p:nvSpPr>
        <p:spPr>
          <a:xfrm>
            <a:off x="249550" y="45280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Holding the pencil</a:t>
            </a:r>
            <a:endParaRPr b="0" i="0" sz="2800" u="none" cap="none" strike="noStrike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108" name="Google Shape;10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0050" y="1152254"/>
            <a:ext cx="5636325" cy="275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0"/>
          <p:cNvSpPr txBox="1"/>
          <p:nvPr/>
        </p:nvSpPr>
        <p:spPr>
          <a:xfrm>
            <a:off x="6320025" y="4396875"/>
            <a:ext cx="2398200" cy="34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0"/>
          <p:cNvSpPr txBox="1"/>
          <p:nvPr/>
        </p:nvSpPr>
        <p:spPr>
          <a:xfrm>
            <a:off x="6199350" y="4080125"/>
            <a:ext cx="3507000" cy="28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9900FF"/>
                </a:solidFill>
                <a:latin typeface="Josefin Sans"/>
                <a:ea typeface="Josefin Sans"/>
                <a:cs typeface="Josefin Sans"/>
                <a:sym typeface="Josefin Sans"/>
              </a:rPr>
              <a:t>Pencil workout!</a:t>
            </a:r>
            <a:endParaRPr b="0" i="0" sz="2000" u="none" cap="none" strike="noStrike">
              <a:solidFill>
                <a:srgbClr val="9900FF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Example of tree and line guides</a:t>
            </a:r>
            <a:endParaRPr/>
          </a:p>
        </p:txBody>
      </p:sp>
      <p:pic>
        <p:nvPicPr>
          <p:cNvPr id="116" name="Google Shape;11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1328025" y="309876"/>
            <a:ext cx="3629650" cy="53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1"/>
          <p:cNvPicPr preferRelativeResize="0"/>
          <p:nvPr/>
        </p:nvPicPr>
        <p:blipFill rotWithShape="1">
          <a:blip r:embed="rId4">
            <a:alphaModFix/>
          </a:blip>
          <a:srcRect b="0" l="0" r="75460" t="0"/>
          <a:stretch/>
        </p:blipFill>
        <p:spPr>
          <a:xfrm>
            <a:off x="6132950" y="1164025"/>
            <a:ext cx="2600200" cy="362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2"/>
          <p:cNvSpPr txBox="1"/>
          <p:nvPr>
            <p:ph type="title"/>
          </p:nvPr>
        </p:nvSpPr>
        <p:spPr>
          <a:xfrm>
            <a:off x="0" y="0"/>
            <a:ext cx="9042600" cy="50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 </a:t>
            </a:r>
            <a:r>
              <a:rPr b="1" lang="en-GB" sz="20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Letter Families</a:t>
            </a:r>
            <a:endParaRPr b="1" sz="20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Lower case letter formation is taught within letter families.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Six letter families - each family has a story - each letter family share features which help with accurate and rapid learning.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 help memory and recall.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Each family has a feature which 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creates rapid learning.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pic>
        <p:nvPicPr>
          <p:cNvPr id="123" name="Google Shape;12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7525" y="61550"/>
            <a:ext cx="2755050" cy="111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92700" y="2258925"/>
            <a:ext cx="5130751" cy="267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"/>
          <p:cNvSpPr txBox="1"/>
          <p:nvPr>
            <p:ph type="title"/>
          </p:nvPr>
        </p:nvSpPr>
        <p:spPr>
          <a:xfrm>
            <a:off x="55275" y="302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Impact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0" name="Google Shape;130;p13"/>
          <p:cNvSpPr txBox="1"/>
          <p:nvPr>
            <p:ph idx="1" type="body"/>
          </p:nvPr>
        </p:nvSpPr>
        <p:spPr>
          <a:xfrm>
            <a:off x="0" y="5038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So far we had seen huge improvements in the children's letter formation, grounding and general writing stamina.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 children know the structure of the lessons, the letters rhymes, positions and families.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They are also engaged - it has been commented on by outside professionals how engaged the children are in KL lessons.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Reception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6" name="Google Shape;136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37" name="Google Shape;13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3525" y="1230868"/>
            <a:ext cx="8418775" cy="3083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/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43" name="Google Shape;143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44" name="Google Shape;14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658625" y="-85926"/>
            <a:ext cx="3230725" cy="4547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10800000">
            <a:off x="4667124" y="-1"/>
            <a:ext cx="416517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/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51" name="Google Shape;151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52" name="Google Shape;15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821713" y="-76312"/>
            <a:ext cx="3262225" cy="456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6275" y="-85925"/>
            <a:ext cx="4357725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pic>
        <p:nvPicPr>
          <p:cNvPr id="159" name="Google Shape;15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3157949" y="-5475"/>
            <a:ext cx="5980576" cy="59915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1" name="Google Shape;16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829588" y="-739112"/>
            <a:ext cx="3288225" cy="4841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67" name="Google Shape;167;p18"/>
          <p:cNvSpPr txBox="1"/>
          <p:nvPr>
            <p:ph idx="1" type="body"/>
          </p:nvPr>
        </p:nvSpPr>
        <p:spPr>
          <a:xfrm>
            <a:off x="311700" y="121280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8" name="Google Shape;16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-295056" y="295075"/>
            <a:ext cx="4715904" cy="41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627084">
            <a:off x="4134335" y="217039"/>
            <a:ext cx="5340629" cy="4228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