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y="5143500" cx="9144000"/>
  <p:notesSz cx="6858000" cy="9144000"/>
  <p:embeddedFontLst>
    <p:embeddedFont>
      <p:font typeface="Roboto"/>
      <p:regular r:id="rId26"/>
      <p:bold r:id="rId27"/>
      <p:italic r:id="rId28"/>
      <p:boldItalic r:id="rId29"/>
    </p:embeddedFont>
    <p:embeddedFont>
      <p:font typeface="Comfortaa"/>
      <p:regular r:id="rId30"/>
      <p:bold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32" roundtripDataSignature="AMtx7mhNPWCxw5tVoXZgFAb3hBQMz/+f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317CA76-B36E-4F81-B92E-125119101B74}">
  <a:tblStyle styleId="{1317CA76-B36E-4F81-B92E-125119101B74}"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Roboto-regular.fntdata"/><Relationship Id="rId25" Type="http://schemas.openxmlformats.org/officeDocument/2006/relationships/slide" Target="slides/slide19.xml"/><Relationship Id="rId28" Type="http://schemas.openxmlformats.org/officeDocument/2006/relationships/font" Target="fonts/Roboto-italic.fntdata"/><Relationship Id="rId27" Type="http://schemas.openxmlformats.org/officeDocument/2006/relationships/font" Target="fonts/Roboto-bold.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Roboto-boldItalic.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Comfortaa-bold.fntdata"/><Relationship Id="rId30" Type="http://schemas.openxmlformats.org/officeDocument/2006/relationships/font" Target="fonts/Comfortaa-regular.fntdata"/><Relationship Id="rId11" Type="http://schemas.openxmlformats.org/officeDocument/2006/relationships/slide" Target="slides/slide5.xml"/><Relationship Id="rId10" Type="http://schemas.openxmlformats.org/officeDocument/2006/relationships/slide" Target="slides/slide4.xml"/><Relationship Id="rId32" Type="http://customschemas.google.com/relationships/presentationmetadata" Target="meta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2tic4wvo1iusb.cloudfront.net/eef-guidance-reports/metacognition/Seven_step_model_1.0.pdf?v=1644475400" TargetMode="External"/><Relationship Id="rId3" Type="http://schemas.openxmlformats.org/officeDocument/2006/relationships/hyperlink" Target="https://d2tic4wvo1iusb.cloudfront.net/eef-guidance-reports/metacognition/Seven_step_model_1.0.pdf?v=1644475400" TargetMode="External"/><Relationship Id="rId4" Type="http://schemas.openxmlformats.org/officeDocument/2006/relationships/hyperlink" Target="https://d2tic4wvo1iusb.cloudfront.net/production/eef-guidance-reports/metacognition/Seven_step_model_worksheet_1.0.pdf?v=1757690741" TargetMode="Externa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 name="Google Shape;5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latin typeface="Comfortaa"/>
                <a:ea typeface="Comfortaa"/>
                <a:cs typeface="Comfortaa"/>
                <a:sym typeface="Comfortaa"/>
              </a:rPr>
              <a:t>Accuracy</a:t>
            </a:r>
            <a:r>
              <a:rPr lang="en-GB">
                <a:latin typeface="Comfortaa"/>
                <a:ea typeface="Comfortaa"/>
                <a:cs typeface="Comfortaa"/>
                <a:sym typeface="Comfortaa"/>
              </a:rPr>
              <a:t>: </a:t>
            </a:r>
            <a:r>
              <a:rPr lang="en-GB">
                <a:solidFill>
                  <a:schemeClr val="dk1"/>
                </a:solidFill>
                <a:latin typeface="Comfortaa"/>
                <a:ea typeface="Comfortaa"/>
                <a:cs typeface="Comfortaa"/>
                <a:sym typeface="Comfortaa"/>
              </a:rPr>
              <a:t>Reading accurately means to decode and read words correctly. It is the ability to apply knowledge of letter sound relationships when reading written words. Pupils’ level of accuracy will impact their speed and ease of reading.</a:t>
            </a:r>
            <a:endParaRPr>
              <a:solidFill>
                <a:schemeClr val="dk1"/>
              </a:solidFill>
              <a:latin typeface="Comfortaa"/>
              <a:ea typeface="Comfortaa"/>
              <a:cs typeface="Comfortaa"/>
              <a:sym typeface="Comfortaa"/>
            </a:endParaRPr>
          </a:p>
          <a:p>
            <a:pPr indent="0" lvl="0" marL="0" rtl="0" algn="l">
              <a:lnSpc>
                <a:spcPct val="100000"/>
              </a:lnSpc>
              <a:spcBef>
                <a:spcPts val="0"/>
              </a:spcBef>
              <a:spcAft>
                <a:spcPts val="0"/>
              </a:spcAft>
              <a:buSzPts val="1100"/>
              <a:buNone/>
            </a:pPr>
            <a:r>
              <a:t/>
            </a:r>
            <a:endParaRPr>
              <a:solidFill>
                <a:schemeClr val="dk1"/>
              </a:solidFill>
              <a:latin typeface="Comfortaa"/>
              <a:ea typeface="Comfortaa"/>
              <a:cs typeface="Comfortaa"/>
              <a:sym typeface="Comfortaa"/>
            </a:endParaRPr>
          </a:p>
          <a:p>
            <a:pPr indent="0" lvl="0" marL="0" rtl="0" algn="l">
              <a:lnSpc>
                <a:spcPct val="100000"/>
              </a:lnSpc>
              <a:spcBef>
                <a:spcPts val="0"/>
              </a:spcBef>
              <a:spcAft>
                <a:spcPts val="0"/>
              </a:spcAft>
              <a:buSzPts val="1100"/>
              <a:buNone/>
            </a:pPr>
            <a:r>
              <a:rPr lang="en-GB">
                <a:solidFill>
                  <a:schemeClr val="dk1"/>
                </a:solidFill>
                <a:latin typeface="Comfortaa"/>
                <a:ea typeface="Comfortaa"/>
                <a:cs typeface="Comfortaa"/>
                <a:sym typeface="Comfortaa"/>
              </a:rPr>
              <a:t>Automaticity: The more cognitive space that is taken up with trying to decode words, the less space there is available to comprehend meaning in a text. Therefore, readers must be able to decode words without thinking about the decoding. Reading with automaticity is reading words on sight automatically and at an appropriate pace. It feels and sounds effortless for pupils.</a:t>
            </a:r>
            <a:endParaRPr>
              <a:solidFill>
                <a:schemeClr val="dk1"/>
              </a:solidFill>
              <a:latin typeface="Comfortaa"/>
              <a:ea typeface="Comfortaa"/>
              <a:cs typeface="Comfortaa"/>
              <a:sym typeface="Comfortaa"/>
            </a:endParaRPr>
          </a:p>
          <a:p>
            <a:pPr indent="0" lvl="0" marL="0" rtl="0" algn="l">
              <a:lnSpc>
                <a:spcPct val="100000"/>
              </a:lnSpc>
              <a:spcBef>
                <a:spcPts val="0"/>
              </a:spcBef>
              <a:spcAft>
                <a:spcPts val="0"/>
              </a:spcAft>
              <a:buSzPts val="1100"/>
              <a:buNone/>
            </a:pPr>
            <a:r>
              <a:t/>
            </a:r>
            <a:endParaRPr>
              <a:solidFill>
                <a:schemeClr val="dk1"/>
              </a:solidFill>
              <a:latin typeface="Comfortaa"/>
              <a:ea typeface="Comfortaa"/>
              <a:cs typeface="Comfortaa"/>
              <a:sym typeface="Comfortaa"/>
            </a:endParaRPr>
          </a:p>
          <a:p>
            <a:pPr indent="0" lvl="0" marL="0" rtl="0" algn="l">
              <a:lnSpc>
                <a:spcPct val="100000"/>
              </a:lnSpc>
              <a:spcBef>
                <a:spcPts val="0"/>
              </a:spcBef>
              <a:spcAft>
                <a:spcPts val="0"/>
              </a:spcAft>
              <a:buNone/>
            </a:pPr>
            <a:r>
              <a:rPr lang="en-GB">
                <a:solidFill>
                  <a:schemeClr val="dk1"/>
                </a:solidFill>
                <a:latin typeface="Comfortaa"/>
                <a:ea typeface="Comfortaa"/>
                <a:cs typeface="Comfortaa"/>
                <a:sym typeface="Comfortaa"/>
              </a:rPr>
              <a:t>Prosody </a:t>
            </a:r>
            <a:endParaRPr>
              <a:solidFill>
                <a:schemeClr val="dk1"/>
              </a:solidFill>
              <a:latin typeface="Comfortaa"/>
              <a:ea typeface="Comfortaa"/>
              <a:cs typeface="Comfortaa"/>
              <a:sym typeface="Comfortaa"/>
            </a:endParaRPr>
          </a:p>
          <a:p>
            <a:pPr indent="-298450" lvl="0" marL="914400" rtl="0" algn="l">
              <a:lnSpc>
                <a:spcPct val="100000"/>
              </a:lnSpc>
              <a:spcBef>
                <a:spcPts val="0"/>
              </a:spcBef>
              <a:spcAft>
                <a:spcPts val="0"/>
              </a:spcAft>
              <a:buClr>
                <a:schemeClr val="dk1"/>
              </a:buClr>
              <a:buSzPts val="1100"/>
              <a:buFont typeface="Comfortaa"/>
              <a:buChar char="●"/>
            </a:pPr>
            <a:r>
              <a:rPr lang="en-GB">
                <a:solidFill>
                  <a:schemeClr val="dk1"/>
                </a:solidFill>
                <a:latin typeface="Comfortaa"/>
                <a:ea typeface="Comfortaa"/>
                <a:cs typeface="Comfortaa"/>
                <a:sym typeface="Comfortaa"/>
              </a:rPr>
              <a:t>is reading aloud (and silently) with proper stress, intonation, and expression.</a:t>
            </a:r>
            <a:endParaRPr>
              <a:solidFill>
                <a:schemeClr val="dk1"/>
              </a:solidFill>
              <a:latin typeface="Comfortaa"/>
              <a:ea typeface="Comfortaa"/>
              <a:cs typeface="Comfortaa"/>
              <a:sym typeface="Comfortaa"/>
            </a:endParaRPr>
          </a:p>
          <a:p>
            <a:pPr indent="0" lvl="0" marL="914400" rtl="0" algn="l">
              <a:lnSpc>
                <a:spcPct val="100000"/>
              </a:lnSpc>
              <a:spcBef>
                <a:spcPts val="0"/>
              </a:spcBef>
              <a:spcAft>
                <a:spcPts val="0"/>
              </a:spcAft>
              <a:buNone/>
            </a:pPr>
            <a:r>
              <a:t/>
            </a:r>
            <a:endParaRPr>
              <a:solidFill>
                <a:schemeClr val="dk1"/>
              </a:solidFill>
              <a:latin typeface="Comfortaa"/>
              <a:ea typeface="Comfortaa"/>
              <a:cs typeface="Comfortaa"/>
              <a:sym typeface="Comfortaa"/>
            </a:endParaRPr>
          </a:p>
          <a:p>
            <a:pPr indent="-298450" lvl="0" marL="914400" rtl="0" algn="l">
              <a:lnSpc>
                <a:spcPct val="100000"/>
              </a:lnSpc>
              <a:spcBef>
                <a:spcPts val="0"/>
              </a:spcBef>
              <a:spcAft>
                <a:spcPts val="0"/>
              </a:spcAft>
              <a:buClr>
                <a:schemeClr val="dk1"/>
              </a:buClr>
              <a:buSzPts val="1100"/>
              <a:buFont typeface="Comfortaa"/>
              <a:buChar char="●"/>
            </a:pPr>
            <a:r>
              <a:rPr lang="en-GB">
                <a:solidFill>
                  <a:schemeClr val="dk1"/>
                </a:solidFill>
                <a:latin typeface="Comfortaa"/>
                <a:ea typeface="Comfortaa"/>
                <a:cs typeface="Comfortaa"/>
                <a:sym typeface="Comfortaa"/>
              </a:rPr>
              <a:t>It depends on accurate reading and comprehension.</a:t>
            </a:r>
            <a:endParaRPr>
              <a:solidFill>
                <a:schemeClr val="dk1"/>
              </a:solidFill>
              <a:latin typeface="Comfortaa"/>
              <a:ea typeface="Comfortaa"/>
              <a:cs typeface="Comfortaa"/>
              <a:sym typeface="Comfortaa"/>
            </a:endParaRPr>
          </a:p>
          <a:p>
            <a:pPr indent="0" lvl="0" marL="914400" rtl="0" algn="l">
              <a:lnSpc>
                <a:spcPct val="100000"/>
              </a:lnSpc>
              <a:spcBef>
                <a:spcPts val="0"/>
              </a:spcBef>
              <a:spcAft>
                <a:spcPts val="0"/>
              </a:spcAft>
              <a:buNone/>
            </a:pPr>
            <a:r>
              <a:t/>
            </a:r>
            <a:endParaRPr>
              <a:solidFill>
                <a:schemeClr val="dk1"/>
              </a:solidFill>
              <a:latin typeface="Comfortaa"/>
              <a:ea typeface="Comfortaa"/>
              <a:cs typeface="Comfortaa"/>
              <a:sym typeface="Comfortaa"/>
            </a:endParaRPr>
          </a:p>
          <a:p>
            <a:pPr indent="-298450" lvl="0" marL="914400" rtl="0" algn="l">
              <a:lnSpc>
                <a:spcPct val="100000"/>
              </a:lnSpc>
              <a:spcBef>
                <a:spcPts val="0"/>
              </a:spcBef>
              <a:spcAft>
                <a:spcPts val="0"/>
              </a:spcAft>
              <a:buClr>
                <a:schemeClr val="dk1"/>
              </a:buClr>
              <a:buSzPts val="1100"/>
              <a:buFont typeface="Comfortaa"/>
              <a:buChar char="●"/>
            </a:pPr>
            <a:r>
              <a:rPr lang="en-GB">
                <a:solidFill>
                  <a:schemeClr val="dk1"/>
                </a:solidFill>
                <a:latin typeface="Comfortaa"/>
                <a:ea typeface="Comfortaa"/>
                <a:cs typeface="Comfortaa"/>
                <a:sym typeface="Comfortaa"/>
              </a:rPr>
              <a:t>Appropriate expression and phrasing require understanding the meaning of the text.</a:t>
            </a:r>
            <a:endParaRPr>
              <a:solidFill>
                <a:schemeClr val="dk1"/>
              </a:solidFill>
              <a:latin typeface="Comfortaa"/>
              <a:ea typeface="Comfortaa"/>
              <a:cs typeface="Comfortaa"/>
              <a:sym typeface="Comfortaa"/>
            </a:endParaRPr>
          </a:p>
          <a:p>
            <a:pPr indent="0" lvl="0" marL="914400" rtl="0" algn="l">
              <a:lnSpc>
                <a:spcPct val="100000"/>
              </a:lnSpc>
              <a:spcBef>
                <a:spcPts val="0"/>
              </a:spcBef>
              <a:spcAft>
                <a:spcPts val="0"/>
              </a:spcAft>
              <a:buNone/>
            </a:pPr>
            <a:r>
              <a:t/>
            </a:r>
            <a:endParaRPr>
              <a:solidFill>
                <a:schemeClr val="dk1"/>
              </a:solidFill>
              <a:latin typeface="Comfortaa"/>
              <a:ea typeface="Comfortaa"/>
              <a:cs typeface="Comfortaa"/>
              <a:sym typeface="Comfortaa"/>
            </a:endParaRPr>
          </a:p>
          <a:p>
            <a:pPr indent="-298450" lvl="0" marL="914400" rtl="0" algn="l">
              <a:lnSpc>
                <a:spcPct val="100000"/>
              </a:lnSpc>
              <a:spcBef>
                <a:spcPts val="0"/>
              </a:spcBef>
              <a:spcAft>
                <a:spcPts val="0"/>
              </a:spcAft>
              <a:buClr>
                <a:schemeClr val="dk1"/>
              </a:buClr>
              <a:buSzPts val="1100"/>
              <a:buFont typeface="Comfortaa"/>
              <a:buChar char="●"/>
            </a:pPr>
            <a:r>
              <a:rPr lang="en-GB">
                <a:solidFill>
                  <a:schemeClr val="dk1"/>
                </a:solidFill>
                <a:latin typeface="Comfortaa"/>
                <a:ea typeface="Comfortaa"/>
                <a:cs typeface="Comfortaa"/>
                <a:sym typeface="Comfortaa"/>
              </a:rPr>
              <a:t>Knowing the words and ideas helps readers adjust volume, smoothness, and pace to convey emotion, emphasis, or tone.</a:t>
            </a:r>
            <a:endParaRPr>
              <a:solidFill>
                <a:schemeClr val="dk1"/>
              </a:solidFill>
              <a:latin typeface="Comfortaa"/>
              <a:ea typeface="Comfortaa"/>
              <a:cs typeface="Comfortaa"/>
              <a:sym typeface="Comfortaa"/>
            </a:endParaRPr>
          </a:p>
          <a:p>
            <a:pPr indent="0" lvl="0" marL="914400" rtl="0" algn="l">
              <a:lnSpc>
                <a:spcPct val="100000"/>
              </a:lnSpc>
              <a:spcBef>
                <a:spcPts val="0"/>
              </a:spcBef>
              <a:spcAft>
                <a:spcPts val="0"/>
              </a:spcAft>
              <a:buNone/>
            </a:pPr>
            <a:r>
              <a:t/>
            </a:r>
            <a:endParaRPr>
              <a:solidFill>
                <a:schemeClr val="dk1"/>
              </a:solidFill>
              <a:latin typeface="Comfortaa"/>
              <a:ea typeface="Comfortaa"/>
              <a:cs typeface="Comfortaa"/>
              <a:sym typeface="Comfortaa"/>
            </a:endParaRPr>
          </a:p>
          <a:p>
            <a:pPr indent="-298450" lvl="0" marL="914400" rtl="0" algn="l">
              <a:lnSpc>
                <a:spcPct val="100000"/>
              </a:lnSpc>
              <a:spcBef>
                <a:spcPts val="0"/>
              </a:spcBef>
              <a:spcAft>
                <a:spcPts val="0"/>
              </a:spcAft>
              <a:buClr>
                <a:schemeClr val="dk1"/>
              </a:buClr>
              <a:buSzPts val="1100"/>
              <a:buFont typeface="Comfortaa"/>
              <a:buChar char="●"/>
            </a:pPr>
            <a:r>
              <a:rPr lang="en-GB">
                <a:solidFill>
                  <a:schemeClr val="dk1"/>
                </a:solidFill>
                <a:latin typeface="Comfortaa"/>
                <a:ea typeface="Comfortaa"/>
                <a:cs typeface="Comfortaa"/>
                <a:sym typeface="Comfortaa"/>
              </a:rPr>
              <a:t>Reading with prosody sounds engaging and interesting to listeners.</a:t>
            </a:r>
            <a:endParaRPr>
              <a:solidFill>
                <a:schemeClr val="dk1"/>
              </a:solidFill>
              <a:latin typeface="Comfortaa"/>
              <a:ea typeface="Comfortaa"/>
              <a:cs typeface="Comfortaa"/>
              <a:sym typeface="Comfortaa"/>
            </a:endParaRPr>
          </a:p>
          <a:p>
            <a:pPr indent="0" lvl="0" marL="0" rtl="0" algn="l">
              <a:lnSpc>
                <a:spcPct val="100000"/>
              </a:lnSpc>
              <a:spcBef>
                <a:spcPts val="0"/>
              </a:spcBef>
              <a:spcAft>
                <a:spcPts val="0"/>
              </a:spcAft>
              <a:buSzPts val="1100"/>
              <a:buNone/>
            </a:pPr>
            <a:r>
              <a:t/>
            </a:r>
            <a:endParaRPr>
              <a:solidFill>
                <a:schemeClr val="dk1"/>
              </a:solidFill>
              <a:latin typeface="Comfortaa"/>
              <a:ea typeface="Comfortaa"/>
              <a:cs typeface="Comfortaa"/>
              <a:sym typeface="Comforta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3" name="Google Shape;6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9" name="Google Shape;6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 name="Google Shape;7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800"/>
              <a:buFont typeface="Arial"/>
              <a:buNone/>
            </a:pPr>
            <a:r>
              <a:t/>
            </a:r>
            <a:endParaRPr sz="1200">
              <a:solidFill>
                <a:srgbClr val="222222"/>
              </a:solidFill>
              <a:latin typeface="Comfortaa"/>
              <a:ea typeface="Comfortaa"/>
              <a:cs typeface="Comfortaa"/>
              <a:sym typeface="Comfortaa"/>
            </a:endParaRPr>
          </a:p>
          <a:p>
            <a:pPr indent="0" lvl="0" marL="0" rtl="0" algn="l">
              <a:spcBef>
                <a:spcPts val="0"/>
              </a:spcBef>
              <a:spcAft>
                <a:spcPts val="0"/>
              </a:spcAft>
              <a:buClr>
                <a:schemeClr val="dk1"/>
              </a:buClr>
              <a:buSzPts val="1100"/>
              <a:buFont typeface="Arial"/>
              <a:buNone/>
            </a:pPr>
            <a:r>
              <a:t/>
            </a:r>
            <a:endParaRPr sz="1200">
              <a:solidFill>
                <a:srgbClr val="222222"/>
              </a:solidFill>
              <a:latin typeface="Comfortaa"/>
              <a:ea typeface="Comfortaa"/>
              <a:cs typeface="Comfortaa"/>
              <a:sym typeface="Comfortaa"/>
            </a:endParaRPr>
          </a:p>
          <a:p>
            <a:pPr indent="0" lvl="0" marL="0" rtl="0" algn="l">
              <a:spcBef>
                <a:spcPts val="0"/>
              </a:spcBef>
              <a:spcAft>
                <a:spcPts val="0"/>
              </a:spcAft>
              <a:buClr>
                <a:schemeClr val="dk1"/>
              </a:buClr>
              <a:buSzPts val="1800"/>
              <a:buFont typeface="Arial"/>
              <a:buNone/>
            </a:pPr>
            <a:r>
              <a:rPr lang="en-GB" sz="1200">
                <a:solidFill>
                  <a:srgbClr val="222222"/>
                </a:solidFill>
                <a:latin typeface="Comfortaa"/>
                <a:ea typeface="Comfortaa"/>
                <a:cs typeface="Comfortaa"/>
                <a:sym typeface="Comfortaa"/>
              </a:rPr>
              <a:t>Pupils who are at the earliest stages of reading fluency are likely to benefit most from regular fluency reading lessons alongside some extended reading lessons. </a:t>
            </a:r>
            <a:endParaRPr sz="1200">
              <a:solidFill>
                <a:srgbClr val="222222"/>
              </a:solidFill>
              <a:latin typeface="Comfortaa"/>
              <a:ea typeface="Comfortaa"/>
              <a:cs typeface="Comfortaa"/>
              <a:sym typeface="Comfortaa"/>
            </a:endParaRPr>
          </a:p>
          <a:p>
            <a:pPr indent="0" lvl="0" marL="0" rtl="0" algn="l">
              <a:spcBef>
                <a:spcPts val="0"/>
              </a:spcBef>
              <a:spcAft>
                <a:spcPts val="0"/>
              </a:spcAft>
              <a:buClr>
                <a:schemeClr val="dk1"/>
              </a:buClr>
              <a:buSzPts val="1100"/>
              <a:buFont typeface="Arial"/>
              <a:buNone/>
            </a:pPr>
            <a:r>
              <a:t/>
            </a:r>
            <a:endParaRPr sz="1200">
              <a:solidFill>
                <a:srgbClr val="222222"/>
              </a:solidFill>
              <a:latin typeface="Comfortaa"/>
              <a:ea typeface="Comfortaa"/>
              <a:cs typeface="Comfortaa"/>
              <a:sym typeface="Comfortaa"/>
            </a:endParaRPr>
          </a:p>
          <a:p>
            <a:pPr indent="0" lvl="0" marL="0" rtl="0" algn="l">
              <a:spcBef>
                <a:spcPts val="0"/>
              </a:spcBef>
              <a:spcAft>
                <a:spcPts val="0"/>
              </a:spcAft>
              <a:buClr>
                <a:schemeClr val="dk1"/>
              </a:buClr>
              <a:buSzPts val="1800"/>
              <a:buFont typeface="Arial"/>
              <a:buNone/>
            </a:pPr>
            <a:r>
              <a:rPr lang="en-GB" sz="1200">
                <a:solidFill>
                  <a:srgbClr val="222222"/>
                </a:solidFill>
                <a:latin typeface="Comfortaa"/>
                <a:ea typeface="Comfortaa"/>
                <a:cs typeface="Comfortaa"/>
                <a:sym typeface="Comfortaa"/>
              </a:rPr>
              <a:t>Pupils who are approaching reading fluency are likely to benefit most from a roughly 50-50 split between fluency lessons and extended reading lessons with occasional close reading lessons. </a:t>
            </a:r>
            <a:endParaRPr sz="1200">
              <a:solidFill>
                <a:srgbClr val="222222"/>
              </a:solidFill>
              <a:latin typeface="Comfortaa"/>
              <a:ea typeface="Comfortaa"/>
              <a:cs typeface="Comfortaa"/>
              <a:sym typeface="Comfortaa"/>
            </a:endParaRPr>
          </a:p>
          <a:p>
            <a:pPr indent="0" lvl="0" marL="0" rtl="0" algn="l">
              <a:spcBef>
                <a:spcPts val="0"/>
              </a:spcBef>
              <a:spcAft>
                <a:spcPts val="0"/>
              </a:spcAft>
              <a:buClr>
                <a:schemeClr val="dk1"/>
              </a:buClr>
              <a:buSzPts val="1100"/>
              <a:buFont typeface="Arial"/>
              <a:buNone/>
            </a:pPr>
            <a:r>
              <a:t/>
            </a:r>
            <a:endParaRPr sz="1200">
              <a:solidFill>
                <a:srgbClr val="222222"/>
              </a:solidFill>
              <a:latin typeface="Comfortaa"/>
              <a:ea typeface="Comfortaa"/>
              <a:cs typeface="Comfortaa"/>
              <a:sym typeface="Comfortaa"/>
            </a:endParaRPr>
          </a:p>
          <a:p>
            <a:pPr indent="0" lvl="0" marL="0" rtl="0" algn="l">
              <a:spcBef>
                <a:spcPts val="0"/>
              </a:spcBef>
              <a:spcAft>
                <a:spcPts val="0"/>
              </a:spcAft>
              <a:buClr>
                <a:schemeClr val="dk1"/>
              </a:buClr>
              <a:buSzPts val="1100"/>
              <a:buFont typeface="Arial"/>
              <a:buNone/>
            </a:pPr>
            <a:r>
              <a:rPr lang="en-GB" sz="1200">
                <a:solidFill>
                  <a:srgbClr val="222222"/>
                </a:solidFill>
                <a:latin typeface="Comfortaa"/>
                <a:ea typeface="Comfortaa"/>
                <a:cs typeface="Comfortaa"/>
                <a:sym typeface="Comfortaa"/>
              </a:rPr>
              <a:t>Pupils who are relatively fluent readers are likely to benefit most from a roughly 50-50 split between extended reading and close reading lessons with occasional fluency reading lessons.</a:t>
            </a:r>
            <a:endParaRPr sz="12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SzPts val="1100"/>
              <a:buNone/>
            </a:pPr>
            <a:r>
              <a:t/>
            </a:r>
            <a:endParaRPr sz="1200">
              <a:latin typeface="Comfortaa"/>
              <a:ea typeface="Comfortaa"/>
              <a:cs typeface="Comfortaa"/>
              <a:sym typeface="Comforta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99831a4b8a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99831a4b8a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399831a4b8a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399831a4b8a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1200"/>
              </a:spcBef>
              <a:spcAft>
                <a:spcPts val="0"/>
              </a:spcAft>
              <a:buClr>
                <a:schemeClr val="dk1"/>
              </a:buClr>
              <a:buSzPts val="1100"/>
              <a:buFont typeface="Comfortaa"/>
              <a:buChar char="●"/>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399831a4b8a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399831a4b8a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99831a4b8a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99831a4b8a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99831a4b8a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99831a4b8a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8" name="Google Shape;12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a0f7d9806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3a0f7d9806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7" name="Google Shape;14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u="sng">
                <a:solidFill>
                  <a:schemeClr val="hlink"/>
                </a:solidFill>
                <a:hlinkClick r:id="rId2"/>
              </a:rPr>
              <a:t>https://d2tic4wvo1iusb.cloudfront.net/eef-guidance-reports/metacognition/Seven_step_model_1.0.pdf?v=1644475400</a:t>
            </a:r>
            <a:endParaRPr/>
          </a:p>
          <a:p>
            <a:pPr indent="0" lvl="0" marL="0" rtl="0" algn="l">
              <a:lnSpc>
                <a:spcPct val="100000"/>
              </a:lnSpc>
              <a:spcBef>
                <a:spcPts val="0"/>
              </a:spcBef>
              <a:spcAft>
                <a:spcPts val="0"/>
              </a:spcAft>
              <a:buSzPts val="1100"/>
              <a:buNone/>
            </a:pPr>
            <a:r>
              <a:t/>
            </a:r>
            <a:endParaRPr sz="1500">
              <a:solidFill>
                <a:srgbClr val="263238"/>
              </a:solidFill>
              <a:highlight>
                <a:srgbClr val="FFFFFF"/>
              </a:highlight>
              <a:latin typeface="Roboto"/>
              <a:ea typeface="Roboto"/>
              <a:cs typeface="Roboto"/>
              <a:sym typeface="Roboto"/>
            </a:endParaRPr>
          </a:p>
          <a:p>
            <a:pPr indent="0" lvl="0" marL="0" rtl="0" algn="l">
              <a:lnSpc>
                <a:spcPct val="100000"/>
              </a:lnSpc>
              <a:spcBef>
                <a:spcPts val="0"/>
              </a:spcBef>
              <a:spcAft>
                <a:spcPts val="0"/>
              </a:spcAft>
              <a:buSzPts val="1100"/>
              <a:buNone/>
            </a:pPr>
            <a:r>
              <a:rPr lang="en-GB" sz="900">
                <a:solidFill>
                  <a:schemeClr val="dk1"/>
                </a:solidFill>
                <a:latin typeface="Roboto"/>
                <a:ea typeface="Roboto"/>
                <a:cs typeface="Roboto"/>
                <a:sym typeface="Roboto"/>
              </a:rPr>
              <a:t>The </a:t>
            </a:r>
            <a:r>
              <a:rPr lang="en-GB" sz="900" u="sng">
                <a:solidFill>
                  <a:schemeClr val="dk1"/>
                </a:solidFill>
                <a:latin typeface="Roboto"/>
                <a:ea typeface="Roboto"/>
                <a:cs typeface="Roboto"/>
                <a:sym typeface="Roboto"/>
                <a:hlinkClick r:id="rId3">
                  <a:extLst>
                    <a:ext uri="{A12FA001-AC4F-418D-AE19-62706E023703}">
                      <ahyp:hlinkClr val="tx"/>
                    </a:ext>
                  </a:extLst>
                </a:hlinkClick>
              </a:rPr>
              <a:t>​‘gradual release of responsibility’ model</a:t>
            </a:r>
            <a:r>
              <a:rPr lang="en-GB" sz="900">
                <a:solidFill>
                  <a:schemeClr val="dk1"/>
                </a:solidFill>
                <a:latin typeface="Roboto"/>
                <a:ea typeface="Roboto"/>
                <a:cs typeface="Roboto"/>
                <a:sym typeface="Roboto"/>
              </a:rPr>
              <a:t> that is exemplified in EEF ​‘Metacognition and Self-regulated Learning’ guidance report, helping struggling readers to reach independence in a supportive, intentional way</a:t>
            </a:r>
            <a:endParaRPr sz="900">
              <a:solidFill>
                <a:schemeClr val="dk1"/>
              </a:solidFill>
              <a:latin typeface="Roboto"/>
              <a:ea typeface="Roboto"/>
              <a:cs typeface="Roboto"/>
              <a:sym typeface="Roboto"/>
            </a:endParaRPr>
          </a:p>
          <a:p>
            <a:pPr indent="0" lvl="0" marL="0" rtl="0" algn="l">
              <a:lnSpc>
                <a:spcPct val="100000"/>
              </a:lnSpc>
              <a:spcBef>
                <a:spcPts val="0"/>
              </a:spcBef>
              <a:spcAft>
                <a:spcPts val="0"/>
              </a:spcAft>
              <a:buSzPts val="1100"/>
              <a:buNone/>
            </a:pPr>
            <a:r>
              <a:t/>
            </a:r>
            <a:endParaRPr sz="900">
              <a:solidFill>
                <a:schemeClr val="dk1"/>
              </a:solidFill>
              <a:latin typeface="Roboto"/>
              <a:ea typeface="Roboto"/>
              <a:cs typeface="Roboto"/>
              <a:sym typeface="Roboto"/>
            </a:endParaRPr>
          </a:p>
          <a:p>
            <a:pPr indent="0" lvl="0" marL="0" rtl="0" algn="l">
              <a:lnSpc>
                <a:spcPct val="100000"/>
              </a:lnSpc>
              <a:spcBef>
                <a:spcPts val="0"/>
              </a:spcBef>
              <a:spcAft>
                <a:spcPts val="0"/>
              </a:spcAft>
              <a:buSzPts val="1100"/>
              <a:buNone/>
            </a:pPr>
            <a:r>
              <a:rPr lang="en-GB" sz="900">
                <a:solidFill>
                  <a:schemeClr val="dk1"/>
                </a:solidFill>
                <a:latin typeface="Roboto"/>
                <a:ea typeface="Roboto"/>
                <a:cs typeface="Roboto"/>
                <a:sym typeface="Roboto"/>
              </a:rPr>
              <a:t>The orange part of the bar represents the pupil and the turquoise part represents the teacher input. </a:t>
            </a:r>
            <a:endParaRPr sz="900">
              <a:solidFill>
                <a:schemeClr val="dk1"/>
              </a:solidFill>
              <a:latin typeface="Roboto"/>
              <a:ea typeface="Roboto"/>
              <a:cs typeface="Roboto"/>
              <a:sym typeface="Roboto"/>
            </a:endParaRPr>
          </a:p>
          <a:p>
            <a:pPr indent="0" lvl="0" marL="0" rtl="0" algn="l">
              <a:lnSpc>
                <a:spcPct val="100000"/>
              </a:lnSpc>
              <a:spcBef>
                <a:spcPts val="0"/>
              </a:spcBef>
              <a:spcAft>
                <a:spcPts val="0"/>
              </a:spcAft>
              <a:buSzPts val="1100"/>
              <a:buNone/>
            </a:pPr>
            <a:r>
              <a:rPr lang="en-GB" sz="900">
                <a:solidFill>
                  <a:schemeClr val="dk1"/>
                </a:solidFill>
                <a:latin typeface="Roboto"/>
                <a:ea typeface="Roboto"/>
                <a:cs typeface="Roboto"/>
                <a:sym typeface="Roboto"/>
              </a:rPr>
              <a:t>All 7 steps could take place in a single lesson or it may be more appropriate for them to occur over a series of lessons.</a:t>
            </a:r>
            <a:endParaRPr sz="900">
              <a:solidFill>
                <a:schemeClr val="dk1"/>
              </a:solidFill>
              <a:latin typeface="Roboto"/>
              <a:ea typeface="Roboto"/>
              <a:cs typeface="Roboto"/>
              <a:sym typeface="Roboto"/>
            </a:endParaRPr>
          </a:p>
          <a:p>
            <a:pPr indent="0" lvl="0" marL="0" rtl="0" algn="l">
              <a:lnSpc>
                <a:spcPct val="100000"/>
              </a:lnSpc>
              <a:spcBef>
                <a:spcPts val="0"/>
              </a:spcBef>
              <a:spcAft>
                <a:spcPts val="0"/>
              </a:spcAft>
              <a:buSzPts val="1100"/>
              <a:buNone/>
            </a:pPr>
            <a:r>
              <a:t/>
            </a:r>
            <a:endParaRPr sz="900">
              <a:solidFill>
                <a:schemeClr val="dk1"/>
              </a:solidFill>
              <a:latin typeface="Roboto"/>
              <a:ea typeface="Roboto"/>
              <a:cs typeface="Roboto"/>
              <a:sym typeface="Roboto"/>
            </a:endParaRPr>
          </a:p>
          <a:p>
            <a:pPr indent="0" lvl="0" marL="0" rtl="0" algn="l">
              <a:lnSpc>
                <a:spcPct val="100000"/>
              </a:lnSpc>
              <a:spcBef>
                <a:spcPts val="0"/>
              </a:spcBef>
              <a:spcAft>
                <a:spcPts val="0"/>
              </a:spcAft>
              <a:buSzPts val="1100"/>
              <a:buNone/>
            </a:pPr>
            <a:r>
              <a:rPr lang="en-GB" sz="900" u="sng">
                <a:solidFill>
                  <a:schemeClr val="hlink"/>
                </a:solidFill>
                <a:latin typeface="Roboto"/>
                <a:ea typeface="Roboto"/>
                <a:cs typeface="Roboto"/>
                <a:sym typeface="Roboto"/>
                <a:hlinkClick r:id="rId4"/>
              </a:rPr>
              <a:t>https://d2tic4wvo1iusb.cloudfront.net/production/eef-guidance-reports/metacognition/Seven_step_model_worksheet_1.0.pdf?v=1757690741</a:t>
            </a:r>
            <a:br>
              <a:rPr lang="en-GB" sz="900">
                <a:solidFill>
                  <a:schemeClr val="dk1"/>
                </a:solidFill>
                <a:latin typeface="Roboto"/>
                <a:ea typeface="Roboto"/>
                <a:cs typeface="Roboto"/>
                <a:sym typeface="Roboto"/>
              </a:rPr>
            </a:br>
            <a:endParaRPr sz="900">
              <a:solidFill>
                <a:schemeClr val="dk1"/>
              </a:solidFill>
              <a:latin typeface="Roboto"/>
              <a:ea typeface="Roboto"/>
              <a:cs typeface="Roboto"/>
              <a:sym typeface="Roboto"/>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8" name="Google Shape;168;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31"/>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3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3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3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3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0" name="Shape 20"/>
        <p:cNvGrpSpPr/>
        <p:nvPr/>
      </p:nvGrpSpPr>
      <p:grpSpPr>
        <a:xfrm>
          <a:off x="0" y="0"/>
          <a:ext cx="0" cy="0"/>
          <a:chOff x="0" y="0"/>
          <a:chExt cx="0" cy="0"/>
        </a:xfrm>
      </p:grpSpPr>
      <p:sp>
        <p:nvSpPr>
          <p:cNvPr id="21" name="Google Shape;21;p34"/>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34"/>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23" name="Google Shape;23;p34"/>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4" name="Google Shape;24;p34"/>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5" name="Google Shape;25;p3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3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3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9" name="Google Shape;29;p3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0" name="Google Shape;30;p3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3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sp>
        <p:nvSpPr>
          <p:cNvPr id="35" name="Google Shape;35;p3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3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7" name="Google Shape;37;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8" name="Shape 38"/>
        <p:cNvGrpSpPr/>
        <p:nvPr/>
      </p:nvGrpSpPr>
      <p:grpSpPr>
        <a:xfrm>
          <a:off x="0" y="0"/>
          <a:ext cx="0" cy="0"/>
          <a:chOff x="0" y="0"/>
          <a:chExt cx="0" cy="0"/>
        </a:xfrm>
      </p:grpSpPr>
      <p:sp>
        <p:nvSpPr>
          <p:cNvPr id="39" name="Google Shape;39;p3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3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4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4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FF2CC"/>
        </a:solidFill>
      </p:bgPr>
    </p:bg>
    <p:spTree>
      <p:nvGrpSpPr>
        <p:cNvPr id="5" name="Shape 5"/>
        <p:cNvGrpSpPr/>
        <p:nvPr/>
      </p:nvGrpSpPr>
      <p:grpSpPr>
        <a:xfrm>
          <a:off x="0" y="0"/>
          <a:ext cx="0" cy="0"/>
          <a:chOff x="0" y="0"/>
          <a:chExt cx="0" cy="0"/>
        </a:xfrm>
      </p:grpSpPr>
      <p:sp>
        <p:nvSpPr>
          <p:cNvPr id="6" name="Google Shape;6;p3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png"/><Relationship Id="rId10" Type="http://schemas.openxmlformats.org/officeDocument/2006/relationships/image" Target="../media/image4.png"/><Relationship Id="rId9"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3.png"/><Relationship Id="rId8"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https://educationendowmentfoundation.org.uk/education-evidence/guidance-reports/reading-house" TargetMode="Externa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3" name="Shape 53"/>
        <p:cNvGrpSpPr/>
        <p:nvPr/>
      </p:nvGrpSpPr>
      <p:grpSpPr>
        <a:xfrm>
          <a:off x="0" y="0"/>
          <a:ext cx="0" cy="0"/>
          <a:chOff x="0" y="0"/>
          <a:chExt cx="0" cy="0"/>
        </a:xfrm>
      </p:grpSpPr>
      <p:sp>
        <p:nvSpPr>
          <p:cNvPr id="54" name="Google Shape;54;p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lang="en-GB">
                <a:latin typeface="Comfortaa"/>
                <a:ea typeface="Comfortaa"/>
                <a:cs typeface="Comfortaa"/>
                <a:sym typeface="Comfortaa"/>
              </a:rPr>
              <a:t>Reading Fluency </a:t>
            </a:r>
            <a:endParaRPr>
              <a:latin typeface="Comfortaa"/>
              <a:ea typeface="Comfortaa"/>
              <a:cs typeface="Comfortaa"/>
              <a:sym typeface="Comforta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8" name="Shape 58"/>
        <p:cNvGrpSpPr/>
        <p:nvPr/>
      </p:nvGrpSpPr>
      <p:grpSpPr>
        <a:xfrm>
          <a:off x="0" y="0"/>
          <a:ext cx="0" cy="0"/>
          <a:chOff x="0" y="0"/>
          <a:chExt cx="0" cy="0"/>
        </a:xfrm>
      </p:grpSpPr>
      <p:sp>
        <p:nvSpPr>
          <p:cNvPr id="59" name="Google Shape;59;p10"/>
          <p:cNvSpPr txBox="1"/>
          <p:nvPr>
            <p:ph type="title"/>
          </p:nvPr>
        </p:nvSpPr>
        <p:spPr>
          <a:xfrm>
            <a:off x="265500" y="846475"/>
            <a:ext cx="4045200" cy="18687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990"/>
              <a:buNone/>
            </a:pPr>
            <a:r>
              <a:rPr lang="en-GB" sz="2880">
                <a:latin typeface="Comfortaa"/>
                <a:ea typeface="Comfortaa"/>
                <a:cs typeface="Comfortaa"/>
                <a:sym typeface="Comfortaa"/>
              </a:rPr>
              <a:t>Reading fluency can be defined as reading with: </a:t>
            </a:r>
            <a:endParaRPr sz="2880">
              <a:latin typeface="Comfortaa"/>
              <a:ea typeface="Comfortaa"/>
              <a:cs typeface="Comfortaa"/>
              <a:sym typeface="Comfortaa"/>
            </a:endParaRPr>
          </a:p>
        </p:txBody>
      </p:sp>
      <p:sp>
        <p:nvSpPr>
          <p:cNvPr id="60" name="Google Shape;60;p10"/>
          <p:cNvSpPr txBox="1"/>
          <p:nvPr>
            <p:ph idx="2" type="body"/>
          </p:nvPr>
        </p:nvSpPr>
        <p:spPr>
          <a:xfrm>
            <a:off x="4811375" y="724200"/>
            <a:ext cx="3965100" cy="3695100"/>
          </a:xfrm>
          <a:prstGeom prst="rect">
            <a:avLst/>
          </a:prstGeom>
          <a:noFill/>
          <a:ln>
            <a:noFill/>
          </a:ln>
        </p:spPr>
        <p:txBody>
          <a:bodyPr anchorCtr="0" anchor="ctr" bIns="91425" lIns="91425" spcFirstLastPara="1" rIns="91425" wrap="square" tIns="91425">
            <a:normAutofit fontScale="77500" lnSpcReduction="20000"/>
          </a:bodyPr>
          <a:lstStyle/>
          <a:p>
            <a:pPr indent="-346710" lvl="0" marL="457200" rtl="0" algn="l">
              <a:lnSpc>
                <a:spcPct val="150000"/>
              </a:lnSpc>
              <a:spcBef>
                <a:spcPts val="480"/>
              </a:spcBef>
              <a:spcAft>
                <a:spcPts val="0"/>
              </a:spcAft>
              <a:buSzPct val="100000"/>
              <a:buFont typeface="Comfortaa"/>
              <a:buChar char="●"/>
            </a:pPr>
            <a:r>
              <a:rPr b="1" lang="en-GB" sz="2400">
                <a:latin typeface="Comfortaa"/>
                <a:ea typeface="Comfortaa"/>
                <a:cs typeface="Comfortaa"/>
                <a:sym typeface="Comfortaa"/>
              </a:rPr>
              <a:t>Automaticity – the ability to read words quickly.</a:t>
            </a:r>
            <a:endParaRPr b="1" sz="2400">
              <a:latin typeface="Comfortaa"/>
              <a:ea typeface="Comfortaa"/>
              <a:cs typeface="Comfortaa"/>
              <a:sym typeface="Comfortaa"/>
            </a:endParaRPr>
          </a:p>
          <a:p>
            <a:pPr indent="0" lvl="0" marL="457200" rtl="0" algn="l">
              <a:lnSpc>
                <a:spcPct val="150000"/>
              </a:lnSpc>
              <a:spcBef>
                <a:spcPts val="480"/>
              </a:spcBef>
              <a:spcAft>
                <a:spcPts val="0"/>
              </a:spcAft>
              <a:buNone/>
            </a:pPr>
            <a:r>
              <a:t/>
            </a:r>
            <a:endParaRPr b="1" sz="2400">
              <a:latin typeface="Comfortaa"/>
              <a:ea typeface="Comfortaa"/>
              <a:cs typeface="Comfortaa"/>
              <a:sym typeface="Comfortaa"/>
            </a:endParaRPr>
          </a:p>
          <a:p>
            <a:pPr indent="-346710" lvl="0" marL="457200" rtl="0" algn="l">
              <a:lnSpc>
                <a:spcPct val="150000"/>
              </a:lnSpc>
              <a:spcBef>
                <a:spcPts val="480"/>
              </a:spcBef>
              <a:spcAft>
                <a:spcPts val="0"/>
              </a:spcAft>
              <a:buSzPct val="100000"/>
              <a:buFont typeface="Comfortaa"/>
              <a:buChar char="●"/>
            </a:pPr>
            <a:r>
              <a:rPr b="1" lang="en-GB" sz="2400">
                <a:latin typeface="Comfortaa"/>
                <a:ea typeface="Comfortaa"/>
                <a:cs typeface="Comfortaa"/>
                <a:sym typeface="Comfortaa"/>
              </a:rPr>
              <a:t>Accuracy – the ability to read words correctly</a:t>
            </a:r>
            <a:endParaRPr b="1" sz="2400">
              <a:latin typeface="Comfortaa"/>
              <a:ea typeface="Comfortaa"/>
              <a:cs typeface="Comfortaa"/>
              <a:sym typeface="Comfortaa"/>
            </a:endParaRPr>
          </a:p>
          <a:p>
            <a:pPr indent="0" lvl="0" marL="457200" rtl="0" algn="l">
              <a:lnSpc>
                <a:spcPct val="150000"/>
              </a:lnSpc>
              <a:spcBef>
                <a:spcPts val="480"/>
              </a:spcBef>
              <a:spcAft>
                <a:spcPts val="0"/>
              </a:spcAft>
              <a:buNone/>
            </a:pPr>
            <a:r>
              <a:t/>
            </a:r>
            <a:endParaRPr b="1" sz="2400">
              <a:latin typeface="Comfortaa"/>
              <a:ea typeface="Comfortaa"/>
              <a:cs typeface="Comfortaa"/>
              <a:sym typeface="Comfortaa"/>
            </a:endParaRPr>
          </a:p>
          <a:p>
            <a:pPr indent="-346710" lvl="0" marL="457200" rtl="0" algn="l">
              <a:lnSpc>
                <a:spcPct val="150000"/>
              </a:lnSpc>
              <a:spcBef>
                <a:spcPts val="480"/>
              </a:spcBef>
              <a:spcAft>
                <a:spcPts val="0"/>
              </a:spcAft>
              <a:buSzPct val="100000"/>
              <a:buFont typeface="Comfortaa"/>
              <a:buChar char="●"/>
            </a:pPr>
            <a:r>
              <a:rPr b="1" lang="en-GB" sz="2400">
                <a:latin typeface="Comfortaa"/>
                <a:ea typeface="Comfortaa"/>
                <a:cs typeface="Comfortaa"/>
                <a:sym typeface="Comfortaa"/>
              </a:rPr>
              <a:t>Prosody – the appropriate use of intonation, phrasing and expression.</a:t>
            </a:r>
            <a:endParaRPr>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64" name="Shape 64"/>
        <p:cNvGrpSpPr/>
        <p:nvPr/>
      </p:nvGrpSpPr>
      <p:grpSpPr>
        <a:xfrm>
          <a:off x="0" y="0"/>
          <a:ext cx="0" cy="0"/>
          <a:chOff x="0" y="0"/>
          <a:chExt cx="0" cy="0"/>
        </a:xfrm>
      </p:grpSpPr>
      <p:sp>
        <p:nvSpPr>
          <p:cNvPr id="65" name="Google Shape;65;p7"/>
          <p:cNvSpPr txBox="1"/>
          <p:nvPr>
            <p:ph type="title"/>
          </p:nvPr>
        </p:nvSpPr>
        <p:spPr>
          <a:xfrm>
            <a:off x="370000" y="241050"/>
            <a:ext cx="85206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990"/>
              <a:buNone/>
            </a:pPr>
            <a:r>
              <a:rPr b="1" lang="en-GB" sz="2820">
                <a:latin typeface="Comfortaa"/>
                <a:ea typeface="Comfortaa"/>
                <a:cs typeface="Comfortaa"/>
                <a:sym typeface="Comfortaa"/>
              </a:rPr>
              <a:t>Why is </a:t>
            </a:r>
            <a:r>
              <a:rPr b="1" lang="en-GB" sz="2820">
                <a:latin typeface="Comfortaa"/>
                <a:ea typeface="Comfortaa"/>
                <a:cs typeface="Comfortaa"/>
                <a:sym typeface="Comfortaa"/>
              </a:rPr>
              <a:t>fluency</a:t>
            </a:r>
            <a:r>
              <a:rPr b="1" lang="en-GB" sz="2820">
                <a:latin typeface="Comfortaa"/>
                <a:ea typeface="Comfortaa"/>
                <a:cs typeface="Comfortaa"/>
                <a:sym typeface="Comfortaa"/>
              </a:rPr>
              <a:t> the focus?</a:t>
            </a:r>
            <a:endParaRPr b="1" sz="2820">
              <a:latin typeface="Comfortaa"/>
              <a:ea typeface="Comfortaa"/>
              <a:cs typeface="Comfortaa"/>
              <a:sym typeface="Comfortaa"/>
            </a:endParaRPr>
          </a:p>
        </p:txBody>
      </p:sp>
      <p:sp>
        <p:nvSpPr>
          <p:cNvPr id="66" name="Google Shape;66;p7"/>
          <p:cNvSpPr txBox="1"/>
          <p:nvPr/>
        </p:nvSpPr>
        <p:spPr>
          <a:xfrm>
            <a:off x="311700" y="1213250"/>
            <a:ext cx="8520600" cy="358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700">
                <a:solidFill>
                  <a:schemeClr val="dk1"/>
                </a:solidFill>
                <a:latin typeface="Comfortaa"/>
                <a:ea typeface="Comfortaa"/>
                <a:cs typeface="Comfortaa"/>
                <a:sym typeface="Comfortaa"/>
              </a:rPr>
              <a:t>Fluency is a key skill that connects </a:t>
            </a:r>
            <a:r>
              <a:rPr b="1" lang="en-GB" sz="1700">
                <a:solidFill>
                  <a:schemeClr val="dk1"/>
                </a:solidFill>
                <a:latin typeface="Comfortaa"/>
                <a:ea typeface="Comfortaa"/>
                <a:cs typeface="Comfortaa"/>
                <a:sym typeface="Comfortaa"/>
              </a:rPr>
              <a:t>decoding</a:t>
            </a:r>
            <a:r>
              <a:rPr lang="en-GB" sz="1700">
                <a:solidFill>
                  <a:schemeClr val="dk1"/>
                </a:solidFill>
                <a:latin typeface="Comfortaa"/>
                <a:ea typeface="Comfortaa"/>
                <a:cs typeface="Comfortaa"/>
                <a:sym typeface="Comfortaa"/>
              </a:rPr>
              <a:t> to </a:t>
            </a:r>
            <a:r>
              <a:rPr b="1" lang="en-GB" sz="1700">
                <a:solidFill>
                  <a:schemeClr val="dk1"/>
                </a:solidFill>
                <a:latin typeface="Comfortaa"/>
                <a:ea typeface="Comfortaa"/>
                <a:cs typeface="Comfortaa"/>
                <a:sym typeface="Comfortaa"/>
              </a:rPr>
              <a:t>true comprehension</a:t>
            </a:r>
            <a:r>
              <a:rPr lang="en-GB" sz="1700">
                <a:solidFill>
                  <a:schemeClr val="dk1"/>
                </a:solidFill>
                <a:latin typeface="Comfortaa"/>
                <a:ea typeface="Comfortaa"/>
                <a:cs typeface="Comfortaa"/>
                <a:sym typeface="Comfortaa"/>
              </a:rPr>
              <a:t>.</a:t>
            </a:r>
            <a:br>
              <a:rPr lang="en-GB" sz="1700">
                <a:solidFill>
                  <a:schemeClr val="dk1"/>
                </a:solidFill>
                <a:latin typeface="Comfortaa"/>
                <a:ea typeface="Comfortaa"/>
                <a:cs typeface="Comfortaa"/>
                <a:sym typeface="Comfortaa"/>
              </a:rPr>
            </a:br>
            <a:endParaRPr sz="1700">
              <a:solidFill>
                <a:schemeClr val="dk1"/>
              </a:solidFill>
              <a:latin typeface="Comfortaa"/>
              <a:ea typeface="Comfortaa"/>
              <a:cs typeface="Comfortaa"/>
              <a:sym typeface="Comfortaa"/>
            </a:endParaRPr>
          </a:p>
          <a:p>
            <a:pPr indent="0" lvl="0" marL="0" rtl="0" algn="l">
              <a:spcBef>
                <a:spcPts val="0"/>
              </a:spcBef>
              <a:spcAft>
                <a:spcPts val="0"/>
              </a:spcAft>
              <a:buNone/>
            </a:pPr>
            <a:r>
              <a:rPr lang="en-GB" sz="1700">
                <a:solidFill>
                  <a:schemeClr val="dk1"/>
                </a:solidFill>
                <a:latin typeface="Comfortaa"/>
                <a:ea typeface="Comfortaa"/>
                <a:cs typeface="Comfortaa"/>
                <a:sym typeface="Comfortaa"/>
              </a:rPr>
              <a:t>Non-fluent readers use most of their energy sounding out words, leaving little for understanding meaning.</a:t>
            </a:r>
            <a:br>
              <a:rPr lang="en-GB" sz="1700">
                <a:solidFill>
                  <a:schemeClr val="dk1"/>
                </a:solidFill>
                <a:latin typeface="Comfortaa"/>
                <a:ea typeface="Comfortaa"/>
                <a:cs typeface="Comfortaa"/>
                <a:sym typeface="Comfortaa"/>
              </a:rPr>
            </a:br>
            <a:endParaRPr sz="1700">
              <a:solidFill>
                <a:schemeClr val="dk1"/>
              </a:solidFill>
              <a:latin typeface="Comfortaa"/>
              <a:ea typeface="Comfortaa"/>
              <a:cs typeface="Comfortaa"/>
              <a:sym typeface="Comfortaa"/>
            </a:endParaRPr>
          </a:p>
          <a:p>
            <a:pPr indent="0" lvl="0" marL="0" rtl="0" algn="l">
              <a:spcBef>
                <a:spcPts val="0"/>
              </a:spcBef>
              <a:spcAft>
                <a:spcPts val="0"/>
              </a:spcAft>
              <a:buNone/>
            </a:pPr>
            <a:r>
              <a:rPr lang="en-GB" sz="1700">
                <a:solidFill>
                  <a:schemeClr val="dk1"/>
                </a:solidFill>
                <a:latin typeface="Comfortaa"/>
                <a:ea typeface="Comfortaa"/>
                <a:cs typeface="Comfortaa"/>
                <a:sym typeface="Comfortaa"/>
              </a:rPr>
              <a:t>Fluent readers read with </a:t>
            </a:r>
            <a:r>
              <a:rPr b="1" lang="en-GB" sz="1700">
                <a:solidFill>
                  <a:schemeClr val="dk1"/>
                </a:solidFill>
                <a:latin typeface="Comfortaa"/>
                <a:ea typeface="Comfortaa"/>
                <a:cs typeface="Comfortaa"/>
                <a:sym typeface="Comfortaa"/>
              </a:rPr>
              <a:t>speed, accuracy and expression</a:t>
            </a:r>
            <a:r>
              <a:rPr lang="en-GB" sz="1700">
                <a:solidFill>
                  <a:schemeClr val="dk1"/>
                </a:solidFill>
                <a:latin typeface="Comfortaa"/>
                <a:ea typeface="Comfortaa"/>
                <a:cs typeface="Comfortaa"/>
                <a:sym typeface="Comfortaa"/>
              </a:rPr>
              <a:t>, helping them group words into meaningful phrases and focus on ideas, plot, and main points.</a:t>
            </a:r>
            <a:br>
              <a:rPr lang="en-GB" sz="1700">
                <a:solidFill>
                  <a:schemeClr val="dk1"/>
                </a:solidFill>
                <a:latin typeface="Comfortaa"/>
                <a:ea typeface="Comfortaa"/>
                <a:cs typeface="Comfortaa"/>
                <a:sym typeface="Comfortaa"/>
              </a:rPr>
            </a:br>
            <a:endParaRPr sz="1700">
              <a:solidFill>
                <a:schemeClr val="dk1"/>
              </a:solidFill>
              <a:latin typeface="Comfortaa"/>
              <a:ea typeface="Comfortaa"/>
              <a:cs typeface="Comfortaa"/>
              <a:sym typeface="Comfortaa"/>
            </a:endParaRPr>
          </a:p>
          <a:p>
            <a:pPr indent="0" lvl="0" marL="0" rtl="0" algn="l">
              <a:spcBef>
                <a:spcPts val="0"/>
              </a:spcBef>
              <a:spcAft>
                <a:spcPts val="0"/>
              </a:spcAft>
              <a:buNone/>
            </a:pPr>
            <a:r>
              <a:rPr lang="en-GB" sz="1700">
                <a:solidFill>
                  <a:schemeClr val="dk1"/>
                </a:solidFill>
                <a:latin typeface="Comfortaa"/>
                <a:ea typeface="Comfortaa"/>
                <a:cs typeface="Comfortaa"/>
                <a:sym typeface="Comfortaa"/>
              </a:rPr>
              <a:t>Fluency reduces frustration and </a:t>
            </a:r>
            <a:r>
              <a:rPr b="1" lang="en-GB" sz="1700">
                <a:solidFill>
                  <a:schemeClr val="dk1"/>
                </a:solidFill>
                <a:latin typeface="Comfortaa"/>
                <a:ea typeface="Comfortaa"/>
                <a:cs typeface="Comfortaa"/>
                <a:sym typeface="Comfortaa"/>
              </a:rPr>
              <a:t>builds confidence</a:t>
            </a:r>
            <a:r>
              <a:rPr lang="en-GB" sz="1700">
                <a:solidFill>
                  <a:schemeClr val="dk1"/>
                </a:solidFill>
                <a:latin typeface="Comfortaa"/>
                <a:ea typeface="Comfortaa"/>
                <a:cs typeface="Comfortaa"/>
                <a:sym typeface="Comfortaa"/>
              </a:rPr>
              <a:t>.</a:t>
            </a:r>
            <a:br>
              <a:rPr lang="en-GB" sz="1700">
                <a:solidFill>
                  <a:schemeClr val="dk1"/>
                </a:solidFill>
                <a:latin typeface="Comfortaa"/>
                <a:ea typeface="Comfortaa"/>
                <a:cs typeface="Comfortaa"/>
                <a:sym typeface="Comfortaa"/>
              </a:rPr>
            </a:br>
            <a:endParaRPr sz="1700">
              <a:solidFill>
                <a:schemeClr val="dk1"/>
              </a:solidFill>
              <a:latin typeface="Comfortaa"/>
              <a:ea typeface="Comfortaa"/>
              <a:cs typeface="Comfortaa"/>
              <a:sym typeface="Comfortaa"/>
            </a:endParaRPr>
          </a:p>
          <a:p>
            <a:pPr indent="0" lvl="0" marL="0" rtl="0" algn="l">
              <a:spcBef>
                <a:spcPts val="0"/>
              </a:spcBef>
              <a:spcAft>
                <a:spcPts val="0"/>
              </a:spcAft>
              <a:buNone/>
            </a:pPr>
            <a:r>
              <a:rPr lang="en-GB" sz="1700">
                <a:solidFill>
                  <a:schemeClr val="dk1"/>
                </a:solidFill>
                <a:latin typeface="Comfortaa"/>
                <a:ea typeface="Comfortaa"/>
                <a:cs typeface="Comfortaa"/>
                <a:sym typeface="Comfortaa"/>
              </a:rPr>
              <a:t>Research shows many struggling secondary readers also have </a:t>
            </a:r>
            <a:r>
              <a:rPr b="1" lang="en-GB" sz="1700">
                <a:solidFill>
                  <a:schemeClr val="dk1"/>
                </a:solidFill>
                <a:latin typeface="Comfortaa"/>
                <a:ea typeface="Comfortaa"/>
                <a:cs typeface="Comfortaa"/>
                <a:sym typeface="Comfortaa"/>
              </a:rPr>
              <a:t>fluency difficulties</a:t>
            </a:r>
            <a:r>
              <a:rPr lang="en-GB" sz="1700">
                <a:solidFill>
                  <a:schemeClr val="dk1"/>
                </a:solidFill>
                <a:latin typeface="Comfortaa"/>
                <a:ea typeface="Comfortaa"/>
                <a:cs typeface="Comfortaa"/>
                <a:sym typeface="Comfortaa"/>
              </a:rPr>
              <a:t>.</a:t>
            </a:r>
            <a:endParaRPr sz="1700">
              <a:solidFill>
                <a:schemeClr val="dk1"/>
              </a:solidFill>
              <a:latin typeface="Comfortaa"/>
              <a:ea typeface="Comfortaa"/>
              <a:cs typeface="Comfortaa"/>
              <a:sym typeface="Comfortaa"/>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70" name="Shape 70"/>
        <p:cNvGrpSpPr/>
        <p:nvPr/>
      </p:nvGrpSpPr>
      <p:grpSpPr>
        <a:xfrm>
          <a:off x="0" y="0"/>
          <a:ext cx="0" cy="0"/>
          <a:chOff x="0" y="0"/>
          <a:chExt cx="0" cy="0"/>
        </a:xfrm>
      </p:grpSpPr>
      <p:sp>
        <p:nvSpPr>
          <p:cNvPr id="71" name="Google Shape;71;p3"/>
          <p:cNvSpPr txBox="1"/>
          <p:nvPr>
            <p:ph type="title"/>
          </p:nvPr>
        </p:nvSpPr>
        <p:spPr>
          <a:xfrm>
            <a:off x="187975" y="188725"/>
            <a:ext cx="8520600" cy="831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lang="en-GB" sz="2520" u="sng">
                <a:latin typeface="Comfortaa"/>
                <a:ea typeface="Comfortaa"/>
                <a:cs typeface="Comfortaa"/>
                <a:sym typeface="Comfortaa"/>
              </a:rPr>
              <a:t>What are we trying to achieve in reading lessons?</a:t>
            </a:r>
            <a:endParaRPr sz="2520" u="sng">
              <a:latin typeface="Comfortaa"/>
              <a:ea typeface="Comfortaa"/>
              <a:cs typeface="Comfortaa"/>
              <a:sym typeface="Comfortaa"/>
            </a:endParaRPr>
          </a:p>
        </p:txBody>
      </p:sp>
      <p:sp>
        <p:nvSpPr>
          <p:cNvPr id="72" name="Google Shape;72;p3"/>
          <p:cNvSpPr txBox="1"/>
          <p:nvPr/>
        </p:nvSpPr>
        <p:spPr>
          <a:xfrm>
            <a:off x="187975" y="1127825"/>
            <a:ext cx="8205600" cy="3489000"/>
          </a:xfrm>
          <a:prstGeom prst="rect">
            <a:avLst/>
          </a:prstGeom>
          <a:noFill/>
          <a:ln>
            <a:noFill/>
          </a:ln>
        </p:spPr>
        <p:txBody>
          <a:bodyPr anchorCtr="0" anchor="t" bIns="91425" lIns="91425" spcFirstLastPara="1" rIns="91425" wrap="square" tIns="91425">
            <a:spAutoFit/>
          </a:bodyPr>
          <a:lstStyle/>
          <a:p>
            <a:pPr indent="-368300" lvl="0" marL="457200" rtl="0" algn="l">
              <a:lnSpc>
                <a:spcPct val="100000"/>
              </a:lnSpc>
              <a:spcBef>
                <a:spcPts val="0"/>
              </a:spcBef>
              <a:spcAft>
                <a:spcPts val="0"/>
              </a:spcAft>
              <a:buClr>
                <a:schemeClr val="dk1"/>
              </a:buClr>
              <a:buSzPts val="2200"/>
              <a:buFont typeface="Comfortaa"/>
              <a:buChar char="●"/>
            </a:pPr>
            <a:r>
              <a:rPr lang="en-GB" sz="2200">
                <a:solidFill>
                  <a:schemeClr val="dk1"/>
                </a:solidFill>
                <a:latin typeface="Comfortaa"/>
                <a:ea typeface="Comfortaa"/>
                <a:cs typeface="Comfortaa"/>
                <a:sym typeface="Comfortaa"/>
              </a:rPr>
              <a:t>Develop/build children’s reading fluency </a:t>
            </a:r>
            <a:endParaRPr sz="2200">
              <a:solidFill>
                <a:schemeClr val="dk1"/>
              </a:solidFill>
              <a:latin typeface="Comfortaa"/>
              <a:ea typeface="Comfortaa"/>
              <a:cs typeface="Comfortaa"/>
              <a:sym typeface="Comfortaa"/>
            </a:endParaRPr>
          </a:p>
          <a:p>
            <a:pPr indent="0" lvl="0" marL="457200" rtl="0" algn="l">
              <a:lnSpc>
                <a:spcPct val="100000"/>
              </a:lnSpc>
              <a:spcBef>
                <a:spcPts val="0"/>
              </a:spcBef>
              <a:spcAft>
                <a:spcPts val="0"/>
              </a:spcAft>
              <a:buNone/>
            </a:pPr>
            <a:r>
              <a:t/>
            </a:r>
            <a:endParaRPr sz="2200">
              <a:solidFill>
                <a:schemeClr val="dk1"/>
              </a:solidFill>
              <a:latin typeface="Comfortaa"/>
              <a:ea typeface="Comfortaa"/>
              <a:cs typeface="Comfortaa"/>
              <a:sym typeface="Comfortaa"/>
            </a:endParaRPr>
          </a:p>
          <a:p>
            <a:pPr indent="-368300" lvl="0" marL="457200" rtl="0" algn="l">
              <a:lnSpc>
                <a:spcPct val="100000"/>
              </a:lnSpc>
              <a:spcBef>
                <a:spcPts val="0"/>
              </a:spcBef>
              <a:spcAft>
                <a:spcPts val="0"/>
              </a:spcAft>
              <a:buClr>
                <a:schemeClr val="dk1"/>
              </a:buClr>
              <a:buSzPts val="2200"/>
              <a:buFont typeface="Comfortaa"/>
              <a:buChar char="●"/>
            </a:pPr>
            <a:r>
              <a:rPr lang="en-GB" sz="2200">
                <a:solidFill>
                  <a:schemeClr val="dk1"/>
                </a:solidFill>
                <a:latin typeface="Comfortaa"/>
                <a:ea typeface="Comfortaa"/>
                <a:cs typeface="Comfortaa"/>
                <a:sym typeface="Comfortaa"/>
              </a:rPr>
              <a:t>Increase </a:t>
            </a:r>
            <a:r>
              <a:rPr lang="en-GB" sz="2200">
                <a:solidFill>
                  <a:schemeClr val="dk1"/>
                </a:solidFill>
                <a:latin typeface="Comfortaa"/>
                <a:ea typeface="Comfortaa"/>
                <a:cs typeface="Comfortaa"/>
                <a:sym typeface="Comfortaa"/>
              </a:rPr>
              <a:t>pupils understanding</a:t>
            </a:r>
            <a:r>
              <a:rPr lang="en-GB" sz="2200">
                <a:solidFill>
                  <a:schemeClr val="dk1"/>
                </a:solidFill>
                <a:latin typeface="Comfortaa"/>
                <a:ea typeface="Comfortaa"/>
                <a:cs typeface="Comfortaa"/>
                <a:sym typeface="Comfortaa"/>
              </a:rPr>
              <a:t> of written English &amp; the world to which it relates - read plenty of thoughtfully chosen texts</a:t>
            </a:r>
            <a:endParaRPr sz="2200">
              <a:solidFill>
                <a:schemeClr val="dk1"/>
              </a:solidFill>
              <a:latin typeface="Comfortaa"/>
              <a:ea typeface="Comfortaa"/>
              <a:cs typeface="Comfortaa"/>
              <a:sym typeface="Comfortaa"/>
            </a:endParaRPr>
          </a:p>
          <a:p>
            <a:pPr indent="0" lvl="0" marL="457200" rtl="0" algn="l">
              <a:lnSpc>
                <a:spcPct val="100000"/>
              </a:lnSpc>
              <a:spcBef>
                <a:spcPts val="1000"/>
              </a:spcBef>
              <a:spcAft>
                <a:spcPts val="0"/>
              </a:spcAft>
              <a:buNone/>
            </a:pPr>
            <a:r>
              <a:t/>
            </a:r>
            <a:endParaRPr sz="2200">
              <a:solidFill>
                <a:schemeClr val="dk1"/>
              </a:solidFill>
              <a:latin typeface="Comfortaa"/>
              <a:ea typeface="Comfortaa"/>
              <a:cs typeface="Comfortaa"/>
              <a:sym typeface="Comfortaa"/>
            </a:endParaRPr>
          </a:p>
          <a:p>
            <a:pPr indent="-368300" lvl="0" marL="457200" rtl="0" algn="l">
              <a:lnSpc>
                <a:spcPct val="100000"/>
              </a:lnSpc>
              <a:spcBef>
                <a:spcPts val="1000"/>
              </a:spcBef>
              <a:spcAft>
                <a:spcPts val="0"/>
              </a:spcAft>
              <a:buClr>
                <a:schemeClr val="dk1"/>
              </a:buClr>
              <a:buSzPts val="2200"/>
              <a:buFont typeface="Comfortaa"/>
              <a:buChar char="●"/>
            </a:pPr>
            <a:r>
              <a:rPr lang="en-GB" sz="2200">
                <a:solidFill>
                  <a:schemeClr val="dk1"/>
                </a:solidFill>
                <a:latin typeface="Comfortaa"/>
                <a:ea typeface="Comfortaa"/>
                <a:cs typeface="Comfortaa"/>
                <a:sym typeface="Comfortaa"/>
              </a:rPr>
              <a:t>Develop pupils’ understanding of their subjective, strategic role in interpreting and appreciating texts by discussing texts in depth</a:t>
            </a:r>
            <a:endParaRPr sz="2200">
              <a:solidFill>
                <a:schemeClr val="dk1"/>
              </a:solidFill>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76" name="Shape 76"/>
        <p:cNvGrpSpPr/>
        <p:nvPr/>
      </p:nvGrpSpPr>
      <p:grpSpPr>
        <a:xfrm>
          <a:off x="0" y="0"/>
          <a:ext cx="0" cy="0"/>
          <a:chOff x="0" y="0"/>
          <a:chExt cx="0" cy="0"/>
        </a:xfrm>
      </p:grpSpPr>
      <p:pic>
        <p:nvPicPr>
          <p:cNvPr id="77" name="Google Shape;77;p15"/>
          <p:cNvPicPr preferRelativeResize="0"/>
          <p:nvPr/>
        </p:nvPicPr>
        <p:blipFill rotWithShape="1">
          <a:blip r:embed="rId3">
            <a:alphaModFix/>
          </a:blip>
          <a:srcRect b="0" l="12151" r="12273" t="15604"/>
          <a:stretch/>
        </p:blipFill>
        <p:spPr>
          <a:xfrm>
            <a:off x="1116725" y="513550"/>
            <a:ext cx="6910550" cy="43409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81" name="Shape 81"/>
        <p:cNvGrpSpPr/>
        <p:nvPr/>
      </p:nvGrpSpPr>
      <p:grpSpPr>
        <a:xfrm>
          <a:off x="0" y="0"/>
          <a:ext cx="0" cy="0"/>
          <a:chOff x="0" y="0"/>
          <a:chExt cx="0" cy="0"/>
        </a:xfrm>
      </p:grpSpPr>
      <p:pic>
        <p:nvPicPr>
          <p:cNvPr id="82" name="Google Shape;82;p16"/>
          <p:cNvPicPr preferRelativeResize="0"/>
          <p:nvPr/>
        </p:nvPicPr>
        <p:blipFill rotWithShape="1">
          <a:blip r:embed="rId3">
            <a:alphaModFix/>
          </a:blip>
          <a:srcRect b="0" l="12669" r="13107" t="14521"/>
          <a:stretch/>
        </p:blipFill>
        <p:spPr>
          <a:xfrm>
            <a:off x="348750" y="172000"/>
            <a:ext cx="4421501" cy="2864049"/>
          </a:xfrm>
          <a:prstGeom prst="rect">
            <a:avLst/>
          </a:prstGeom>
          <a:noFill/>
          <a:ln>
            <a:noFill/>
          </a:ln>
        </p:spPr>
      </p:pic>
      <p:pic>
        <p:nvPicPr>
          <p:cNvPr id="83" name="Google Shape;83;p16"/>
          <p:cNvPicPr preferRelativeResize="0"/>
          <p:nvPr/>
        </p:nvPicPr>
        <p:blipFill rotWithShape="1">
          <a:blip r:embed="rId4">
            <a:alphaModFix/>
          </a:blip>
          <a:srcRect b="0" l="13429" r="13187" t="16533"/>
          <a:stretch/>
        </p:blipFill>
        <p:spPr>
          <a:xfrm>
            <a:off x="4770250" y="2300325"/>
            <a:ext cx="4188950" cy="26801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87" name="Shape 87"/>
        <p:cNvGrpSpPr/>
        <p:nvPr/>
      </p:nvGrpSpPr>
      <p:grpSpPr>
        <a:xfrm>
          <a:off x="0" y="0"/>
          <a:ext cx="0" cy="0"/>
          <a:chOff x="0" y="0"/>
          <a:chExt cx="0" cy="0"/>
        </a:xfrm>
      </p:grpSpPr>
      <p:sp>
        <p:nvSpPr>
          <p:cNvPr id="88" name="Google Shape;88;p5"/>
          <p:cNvSpPr txBox="1"/>
          <p:nvPr>
            <p:ph type="title"/>
          </p:nvPr>
        </p:nvSpPr>
        <p:spPr>
          <a:xfrm>
            <a:off x="311700" y="177825"/>
            <a:ext cx="8520600" cy="956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chemeClr val="dk1"/>
              </a:buClr>
              <a:buSzPts val="990"/>
              <a:buFont typeface="Arial"/>
              <a:buNone/>
            </a:pPr>
            <a:r>
              <a:rPr b="1" lang="en-GB" sz="2390" u="sng">
                <a:solidFill>
                  <a:srgbClr val="222222"/>
                </a:solidFill>
                <a:latin typeface="Comfortaa"/>
                <a:ea typeface="Comfortaa"/>
                <a:cs typeface="Comfortaa"/>
                <a:sym typeface="Comfortaa"/>
              </a:rPr>
              <a:t>What is the right balance of reading lesson structures? </a:t>
            </a:r>
            <a:endParaRPr b="1" sz="2390" u="sng">
              <a:solidFill>
                <a:srgbClr val="222222"/>
              </a:solidFill>
              <a:latin typeface="Comfortaa"/>
              <a:ea typeface="Comfortaa"/>
              <a:cs typeface="Comfortaa"/>
              <a:sym typeface="Comfortaa"/>
            </a:endParaRPr>
          </a:p>
          <a:p>
            <a:pPr indent="0" lvl="0" marL="0" rtl="0" algn="ctr">
              <a:lnSpc>
                <a:spcPct val="100000"/>
              </a:lnSpc>
              <a:spcBef>
                <a:spcPts val="0"/>
              </a:spcBef>
              <a:spcAft>
                <a:spcPts val="0"/>
              </a:spcAft>
              <a:buSzPts val="990"/>
              <a:buNone/>
            </a:pPr>
            <a:r>
              <a:t/>
            </a:r>
            <a:endParaRPr sz="2520" u="sng">
              <a:latin typeface="Comfortaa"/>
              <a:ea typeface="Comfortaa"/>
              <a:cs typeface="Comfortaa"/>
              <a:sym typeface="Comfortaa"/>
            </a:endParaRPr>
          </a:p>
        </p:txBody>
      </p:sp>
      <p:sp>
        <p:nvSpPr>
          <p:cNvPr id="89" name="Google Shape;89;p5"/>
          <p:cNvSpPr txBox="1"/>
          <p:nvPr>
            <p:ph idx="1" type="body"/>
          </p:nvPr>
        </p:nvSpPr>
        <p:spPr>
          <a:xfrm>
            <a:off x="498975" y="1350750"/>
            <a:ext cx="8250900" cy="3474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800"/>
              <a:buNone/>
            </a:pPr>
            <a:r>
              <a:rPr lang="en-GB" sz="2300">
                <a:solidFill>
                  <a:srgbClr val="222222"/>
                </a:solidFill>
                <a:latin typeface="Comfortaa"/>
                <a:ea typeface="Comfortaa"/>
                <a:cs typeface="Comfortaa"/>
                <a:sym typeface="Comfortaa"/>
              </a:rPr>
              <a:t>The balance of reading lesson structures ensures pupils are developing:</a:t>
            </a:r>
            <a:endParaRPr sz="23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SzPts val="1800"/>
              <a:buNone/>
            </a:pPr>
            <a:r>
              <a:t/>
            </a:r>
            <a:endParaRPr sz="2300">
              <a:solidFill>
                <a:srgbClr val="222222"/>
              </a:solidFill>
              <a:latin typeface="Comfortaa"/>
              <a:ea typeface="Comfortaa"/>
              <a:cs typeface="Comfortaa"/>
              <a:sym typeface="Comfortaa"/>
            </a:endParaRPr>
          </a:p>
          <a:p>
            <a:pPr indent="-374650" lvl="0" marL="457200" rtl="0" algn="l">
              <a:lnSpc>
                <a:spcPct val="100000"/>
              </a:lnSpc>
              <a:spcBef>
                <a:spcPts val="0"/>
              </a:spcBef>
              <a:spcAft>
                <a:spcPts val="0"/>
              </a:spcAft>
              <a:buClr>
                <a:srgbClr val="222222"/>
              </a:buClr>
              <a:buSzPts val="2300"/>
              <a:buFont typeface="Comfortaa"/>
              <a:buChar char="●"/>
            </a:pPr>
            <a:r>
              <a:rPr b="1" lang="en-GB" sz="2300">
                <a:solidFill>
                  <a:srgbClr val="222222"/>
                </a:solidFill>
                <a:latin typeface="Comfortaa"/>
                <a:ea typeface="Comfortaa"/>
                <a:cs typeface="Comfortaa"/>
                <a:sym typeface="Comfortaa"/>
              </a:rPr>
              <a:t>fluency</a:t>
            </a:r>
            <a:endParaRPr sz="2300">
              <a:solidFill>
                <a:srgbClr val="222222"/>
              </a:solidFill>
              <a:latin typeface="Comfortaa"/>
              <a:ea typeface="Comfortaa"/>
              <a:cs typeface="Comfortaa"/>
              <a:sym typeface="Comfortaa"/>
            </a:endParaRPr>
          </a:p>
          <a:p>
            <a:pPr indent="-374650" lvl="0" marL="457200" rtl="0" algn="l">
              <a:lnSpc>
                <a:spcPct val="100000"/>
              </a:lnSpc>
              <a:spcBef>
                <a:spcPts val="0"/>
              </a:spcBef>
              <a:spcAft>
                <a:spcPts val="0"/>
              </a:spcAft>
              <a:buClr>
                <a:srgbClr val="222222"/>
              </a:buClr>
              <a:buSzPts val="2300"/>
              <a:buFont typeface="Comfortaa"/>
              <a:buChar char="●"/>
            </a:pPr>
            <a:r>
              <a:rPr b="1" lang="en-GB" sz="2300">
                <a:solidFill>
                  <a:srgbClr val="222222"/>
                </a:solidFill>
                <a:latin typeface="Comfortaa"/>
                <a:ea typeface="Comfortaa"/>
                <a:cs typeface="Comfortaa"/>
                <a:sym typeface="Comfortaa"/>
              </a:rPr>
              <a:t>reading broadly</a:t>
            </a:r>
            <a:endParaRPr sz="2300">
              <a:solidFill>
                <a:srgbClr val="222222"/>
              </a:solidFill>
              <a:latin typeface="Comfortaa"/>
              <a:ea typeface="Comfortaa"/>
              <a:cs typeface="Comfortaa"/>
              <a:sym typeface="Comfortaa"/>
            </a:endParaRPr>
          </a:p>
          <a:p>
            <a:pPr indent="-374650" lvl="0" marL="457200" rtl="0" algn="l">
              <a:lnSpc>
                <a:spcPct val="100000"/>
              </a:lnSpc>
              <a:spcBef>
                <a:spcPts val="0"/>
              </a:spcBef>
              <a:spcAft>
                <a:spcPts val="0"/>
              </a:spcAft>
              <a:buClr>
                <a:srgbClr val="222222"/>
              </a:buClr>
              <a:buSzPts val="2300"/>
              <a:buFont typeface="Comfortaa"/>
              <a:buChar char="●"/>
            </a:pPr>
            <a:r>
              <a:rPr b="1" lang="en-GB" sz="2300">
                <a:solidFill>
                  <a:srgbClr val="222222"/>
                </a:solidFill>
                <a:latin typeface="Comfortaa"/>
                <a:ea typeface="Comfortaa"/>
                <a:cs typeface="Comfortaa"/>
                <a:sym typeface="Comfortaa"/>
              </a:rPr>
              <a:t>discussing text</a:t>
            </a:r>
            <a:r>
              <a:rPr lang="en-GB" sz="2300">
                <a:solidFill>
                  <a:srgbClr val="222222"/>
                </a:solidFill>
                <a:latin typeface="Comfortaa"/>
                <a:ea typeface="Comfortaa"/>
                <a:cs typeface="Comfortaa"/>
                <a:sym typeface="Comfortaa"/>
              </a:rPr>
              <a:t> </a:t>
            </a:r>
            <a:endParaRPr sz="2300">
              <a:solidFill>
                <a:srgbClr val="222222"/>
              </a:solidFill>
              <a:latin typeface="Comfortaa"/>
              <a:ea typeface="Comfortaa"/>
              <a:cs typeface="Comfortaa"/>
              <a:sym typeface="Comfortaa"/>
            </a:endParaRPr>
          </a:p>
          <a:p>
            <a:pPr indent="0" lvl="0" marL="457200" rtl="0" algn="l">
              <a:lnSpc>
                <a:spcPct val="100000"/>
              </a:lnSpc>
              <a:spcBef>
                <a:spcPts val="0"/>
              </a:spcBef>
              <a:spcAft>
                <a:spcPts val="0"/>
              </a:spcAft>
              <a:buNone/>
            </a:pPr>
            <a:r>
              <a:t/>
            </a:r>
            <a:endParaRPr sz="23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None/>
            </a:pPr>
            <a:r>
              <a:rPr lang="en-GB" sz="2300">
                <a:solidFill>
                  <a:srgbClr val="222222"/>
                </a:solidFill>
                <a:latin typeface="Comfortaa"/>
                <a:ea typeface="Comfortaa"/>
                <a:cs typeface="Comfortaa"/>
                <a:sym typeface="Comfortaa"/>
              </a:rPr>
              <a:t>in proportions that are roughly appropriate for their stage of development. </a:t>
            </a:r>
            <a:endParaRPr sz="29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93" name="Shape 93"/>
        <p:cNvGrpSpPr/>
        <p:nvPr/>
      </p:nvGrpSpPr>
      <p:grpSpPr>
        <a:xfrm>
          <a:off x="0" y="0"/>
          <a:ext cx="0" cy="0"/>
          <a:chOff x="0" y="0"/>
          <a:chExt cx="0" cy="0"/>
        </a:xfrm>
      </p:grpSpPr>
      <p:sp>
        <p:nvSpPr>
          <p:cNvPr id="94" name="Google Shape;94;p4"/>
          <p:cNvSpPr txBox="1"/>
          <p:nvPr>
            <p:ph type="title"/>
          </p:nvPr>
        </p:nvSpPr>
        <p:spPr>
          <a:xfrm>
            <a:off x="311700" y="222875"/>
            <a:ext cx="8520600" cy="929700"/>
          </a:xfrm>
          <a:prstGeom prst="rect">
            <a:avLst/>
          </a:prstGeom>
          <a:noFill/>
          <a:ln>
            <a:noFill/>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3111"/>
              <a:buNone/>
            </a:pPr>
            <a:r>
              <a:rPr b="1" lang="en-GB" u="sng">
                <a:latin typeface="Comfortaa"/>
                <a:ea typeface="Comfortaa"/>
                <a:cs typeface="Comfortaa"/>
                <a:sym typeface="Comfortaa"/>
              </a:rPr>
              <a:t>Three different core lesson structures </a:t>
            </a:r>
            <a:endParaRPr b="1" u="sng">
              <a:latin typeface="Comfortaa"/>
              <a:ea typeface="Comfortaa"/>
              <a:cs typeface="Comfortaa"/>
              <a:sym typeface="Comfortaa"/>
            </a:endParaRPr>
          </a:p>
          <a:p>
            <a:pPr indent="0" lvl="0" marL="0" rtl="0" algn="ctr">
              <a:spcBef>
                <a:spcPts val="0"/>
              </a:spcBef>
              <a:spcAft>
                <a:spcPts val="0"/>
              </a:spcAft>
              <a:buClr>
                <a:schemeClr val="dk1"/>
              </a:buClr>
              <a:buSzPts val="1100"/>
              <a:buFont typeface="Arial"/>
              <a:buNone/>
            </a:pPr>
            <a:r>
              <a:rPr b="1" lang="en-GB" sz="1600">
                <a:solidFill>
                  <a:srgbClr val="222222"/>
                </a:solidFill>
                <a:latin typeface="Comfortaa"/>
                <a:ea typeface="Comfortaa"/>
                <a:cs typeface="Comfortaa"/>
                <a:sym typeface="Comfortaa"/>
              </a:rPr>
              <a:t>(approx 25 min sessions) </a:t>
            </a:r>
            <a:endParaRPr b="1" sz="3300" u="sng">
              <a:latin typeface="Comfortaa"/>
              <a:ea typeface="Comfortaa"/>
              <a:cs typeface="Comfortaa"/>
              <a:sym typeface="Comfortaa"/>
            </a:endParaRPr>
          </a:p>
        </p:txBody>
      </p:sp>
      <p:sp>
        <p:nvSpPr>
          <p:cNvPr id="95" name="Google Shape;95;p4"/>
          <p:cNvSpPr txBox="1"/>
          <p:nvPr>
            <p:ph idx="1" type="body"/>
          </p:nvPr>
        </p:nvSpPr>
        <p:spPr>
          <a:xfrm>
            <a:off x="311700" y="1152475"/>
            <a:ext cx="8662200" cy="34164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800"/>
              <a:buNone/>
            </a:pPr>
            <a:r>
              <a:rPr lang="en-GB" sz="2400">
                <a:solidFill>
                  <a:srgbClr val="222222"/>
                </a:solidFill>
                <a:latin typeface="Comfortaa"/>
                <a:ea typeface="Comfortaa"/>
                <a:cs typeface="Comfortaa"/>
                <a:sym typeface="Comfortaa"/>
              </a:rPr>
              <a:t>Fluency Reading - targets reading aim 1 </a:t>
            </a:r>
            <a:endParaRPr sz="24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SzPts val="1800"/>
              <a:buNone/>
            </a:pPr>
            <a:r>
              <a:rPr i="1" lang="en-GB" sz="1900">
                <a:solidFill>
                  <a:srgbClr val="222222"/>
                </a:solidFill>
                <a:latin typeface="Comfortaa"/>
                <a:ea typeface="Comfortaa"/>
                <a:cs typeface="Comfortaa"/>
                <a:sym typeface="Comfortaa"/>
              </a:rPr>
              <a:t>An explicit focus on fluency development through active decoding. </a:t>
            </a:r>
            <a:endParaRPr i="1" sz="19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SzPts val="1800"/>
              <a:buNone/>
            </a:pPr>
            <a:r>
              <a:t/>
            </a:r>
            <a:endParaRPr sz="24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SzPts val="1800"/>
              <a:buNone/>
            </a:pPr>
            <a:r>
              <a:rPr lang="en-GB" sz="2400">
                <a:solidFill>
                  <a:srgbClr val="222222"/>
                </a:solidFill>
                <a:latin typeface="Comfortaa"/>
                <a:ea typeface="Comfortaa"/>
                <a:cs typeface="Comfortaa"/>
                <a:sym typeface="Comfortaa"/>
              </a:rPr>
              <a:t>Extended Reading - targets reading aim 2				</a:t>
            </a:r>
            <a:endParaRPr sz="24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SzPts val="1800"/>
              <a:buNone/>
            </a:pPr>
            <a:r>
              <a:rPr i="1" lang="en-GB" sz="1900">
                <a:solidFill>
                  <a:srgbClr val="222222"/>
                </a:solidFill>
                <a:latin typeface="Comfortaa"/>
                <a:ea typeface="Comfortaa"/>
                <a:cs typeface="Comfortaa"/>
                <a:sym typeface="Comfortaa"/>
              </a:rPr>
              <a:t>Building reading experience. Providing pupils with a breadth of reading experience. </a:t>
            </a:r>
            <a:endParaRPr i="1" sz="19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Clr>
                <a:schemeClr val="dk1"/>
              </a:buClr>
              <a:buSzPts val="1100"/>
              <a:buFont typeface="Arial"/>
              <a:buNone/>
            </a:pPr>
            <a:r>
              <a:t/>
            </a:r>
            <a:endParaRPr sz="24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Clr>
                <a:schemeClr val="dk1"/>
              </a:buClr>
              <a:buSzPts val="1100"/>
              <a:buFont typeface="Arial"/>
              <a:buNone/>
            </a:pPr>
            <a:r>
              <a:rPr lang="en-GB" sz="2400">
                <a:solidFill>
                  <a:srgbClr val="222222"/>
                </a:solidFill>
                <a:latin typeface="Comfortaa"/>
                <a:ea typeface="Comfortaa"/>
                <a:cs typeface="Comfortaa"/>
                <a:sym typeface="Comfortaa"/>
              </a:rPr>
              <a:t>Close reading - targets reading aim 3</a:t>
            </a:r>
            <a:endParaRPr sz="2400">
              <a:solidFill>
                <a:srgbClr val="222222"/>
              </a:solidFill>
              <a:latin typeface="Comfortaa"/>
              <a:ea typeface="Comfortaa"/>
              <a:cs typeface="Comfortaa"/>
              <a:sym typeface="Comfortaa"/>
            </a:endParaRPr>
          </a:p>
          <a:p>
            <a:pPr indent="0" lvl="0" marL="0" rtl="0" algn="l">
              <a:lnSpc>
                <a:spcPct val="100000"/>
              </a:lnSpc>
              <a:spcBef>
                <a:spcPts val="0"/>
              </a:spcBef>
              <a:spcAft>
                <a:spcPts val="0"/>
              </a:spcAft>
              <a:buClr>
                <a:schemeClr val="dk1"/>
              </a:buClr>
              <a:buSzPts val="1100"/>
              <a:buFont typeface="Arial"/>
              <a:buNone/>
            </a:pPr>
            <a:r>
              <a:rPr i="1" lang="en-GB" sz="1900">
                <a:solidFill>
                  <a:srgbClr val="222222"/>
                </a:solidFill>
                <a:latin typeface="Comfortaa"/>
                <a:ea typeface="Comfortaa"/>
                <a:cs typeface="Comfortaa"/>
                <a:sym typeface="Comfortaa"/>
              </a:rPr>
              <a:t>Text discussion </a:t>
            </a:r>
            <a:endParaRPr sz="2400">
              <a:solidFill>
                <a:srgbClr val="222222"/>
              </a:solidFill>
              <a:latin typeface="Comfortaa"/>
              <a:ea typeface="Comfortaa"/>
              <a:cs typeface="Comfortaa"/>
              <a:sym typeface="Comforta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99" name="Shape 99"/>
        <p:cNvGrpSpPr/>
        <p:nvPr/>
      </p:nvGrpSpPr>
      <p:grpSpPr>
        <a:xfrm>
          <a:off x="0" y="0"/>
          <a:ext cx="0" cy="0"/>
          <a:chOff x="0" y="0"/>
          <a:chExt cx="0" cy="0"/>
        </a:xfrm>
      </p:grpSpPr>
      <p:graphicFrame>
        <p:nvGraphicFramePr>
          <p:cNvPr id="100" name="Google Shape;100;g399831a4b8a_0_11"/>
          <p:cNvGraphicFramePr/>
          <p:nvPr/>
        </p:nvGraphicFramePr>
        <p:xfrm>
          <a:off x="306200" y="972625"/>
          <a:ext cx="3000000" cy="3000000"/>
        </p:xfrm>
        <a:graphic>
          <a:graphicData uri="http://schemas.openxmlformats.org/drawingml/2006/table">
            <a:tbl>
              <a:tblPr>
                <a:noFill/>
                <a:tableStyleId>{1317CA76-B36E-4F81-B92E-125119101B74}</a:tableStyleId>
              </a:tblPr>
              <a:tblGrid>
                <a:gridCol w="1452700"/>
                <a:gridCol w="1452700"/>
                <a:gridCol w="1452700"/>
                <a:gridCol w="1452700"/>
                <a:gridCol w="1452700"/>
                <a:gridCol w="1452700"/>
              </a:tblGrid>
              <a:tr h="641800">
                <a:tc>
                  <a:txBody>
                    <a:bodyPr/>
                    <a:lstStyle/>
                    <a:p>
                      <a:pPr indent="0" lvl="0" marL="0" rtl="0" algn="l">
                        <a:spcBef>
                          <a:spcPts val="0"/>
                        </a:spcBef>
                        <a:spcAft>
                          <a:spcPts val="0"/>
                        </a:spcAft>
                        <a:buNone/>
                      </a:pPr>
                      <a:r>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ctr">
                        <a:spcBef>
                          <a:spcPts val="0"/>
                        </a:spcBef>
                        <a:spcAft>
                          <a:spcPts val="0"/>
                        </a:spcAft>
                        <a:buNone/>
                      </a:pPr>
                      <a:r>
                        <a:rPr b="1" lang="en-GB" sz="1500">
                          <a:solidFill>
                            <a:srgbClr val="222222"/>
                          </a:solidFill>
                          <a:latin typeface="Comfortaa"/>
                          <a:ea typeface="Comfortaa"/>
                          <a:cs typeface="Comfortaa"/>
                          <a:sym typeface="Comfortaa"/>
                        </a:rPr>
                        <a:t>Monday </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ctr">
                        <a:spcBef>
                          <a:spcPts val="0"/>
                        </a:spcBef>
                        <a:spcAft>
                          <a:spcPts val="0"/>
                        </a:spcAft>
                        <a:buNone/>
                      </a:pPr>
                      <a:r>
                        <a:rPr b="1" lang="en-GB" sz="1500">
                          <a:solidFill>
                            <a:srgbClr val="222222"/>
                          </a:solidFill>
                          <a:latin typeface="Comfortaa"/>
                          <a:ea typeface="Comfortaa"/>
                          <a:cs typeface="Comfortaa"/>
                          <a:sym typeface="Comfortaa"/>
                        </a:rPr>
                        <a:t>Tuesday </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ctr">
                        <a:spcBef>
                          <a:spcPts val="0"/>
                        </a:spcBef>
                        <a:spcAft>
                          <a:spcPts val="0"/>
                        </a:spcAft>
                        <a:buNone/>
                      </a:pPr>
                      <a:r>
                        <a:rPr b="1" lang="en-GB" sz="1500">
                          <a:solidFill>
                            <a:srgbClr val="222222"/>
                          </a:solidFill>
                          <a:latin typeface="Comfortaa"/>
                          <a:ea typeface="Comfortaa"/>
                          <a:cs typeface="Comfortaa"/>
                          <a:sym typeface="Comfortaa"/>
                        </a:rPr>
                        <a:t>Wednesday </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ctr">
                        <a:spcBef>
                          <a:spcPts val="0"/>
                        </a:spcBef>
                        <a:spcAft>
                          <a:spcPts val="0"/>
                        </a:spcAft>
                        <a:buNone/>
                      </a:pPr>
                      <a:r>
                        <a:rPr b="1" lang="en-GB" sz="1500">
                          <a:solidFill>
                            <a:srgbClr val="222222"/>
                          </a:solidFill>
                          <a:latin typeface="Comfortaa"/>
                          <a:ea typeface="Comfortaa"/>
                          <a:cs typeface="Comfortaa"/>
                          <a:sym typeface="Comfortaa"/>
                        </a:rPr>
                        <a:t>Thursday </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ctr">
                        <a:spcBef>
                          <a:spcPts val="0"/>
                        </a:spcBef>
                        <a:spcAft>
                          <a:spcPts val="0"/>
                        </a:spcAft>
                        <a:buNone/>
                      </a:pPr>
                      <a:r>
                        <a:rPr b="1" lang="en-GB" sz="1500">
                          <a:solidFill>
                            <a:srgbClr val="222222"/>
                          </a:solidFill>
                          <a:latin typeface="Comfortaa"/>
                          <a:ea typeface="Comfortaa"/>
                          <a:cs typeface="Comfortaa"/>
                          <a:sym typeface="Comfortaa"/>
                        </a:rPr>
                        <a:t>Friday </a:t>
                      </a:r>
                      <a:endParaRPr b="1" sz="1500">
                        <a:solidFill>
                          <a:srgbClr val="222222"/>
                        </a:solidFill>
                        <a:latin typeface="Comfortaa"/>
                        <a:ea typeface="Comfortaa"/>
                        <a:cs typeface="Comfortaa"/>
                        <a:sym typeface="Comfortaa"/>
                      </a:endParaRPr>
                    </a:p>
                  </a:txBody>
                  <a:tcPr marT="63500" marB="63500" marR="63500" marL="63500"/>
                </a:tc>
              </a:tr>
              <a:tr h="1010500">
                <a:tc>
                  <a:txBody>
                    <a:bodyPr/>
                    <a:lstStyle/>
                    <a:p>
                      <a:pPr indent="0" lvl="0" marL="0" rtl="0" algn="l">
                        <a:spcBef>
                          <a:spcPts val="0"/>
                        </a:spcBef>
                        <a:spcAft>
                          <a:spcPts val="0"/>
                        </a:spcAft>
                        <a:buNone/>
                      </a:pPr>
                      <a:r>
                        <a:rPr b="1" lang="en-GB" sz="1500">
                          <a:solidFill>
                            <a:srgbClr val="222222"/>
                          </a:solidFill>
                          <a:latin typeface="Comfortaa"/>
                          <a:ea typeface="Comfortaa"/>
                          <a:cs typeface="Comfortaa"/>
                          <a:sym typeface="Comfortaa"/>
                        </a:rPr>
                        <a:t>Early stages of fluency </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Fluency reading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Extended Reading</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Fluency reading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Extended Reading</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Fluency reading </a:t>
                      </a:r>
                      <a:endParaRPr sz="1500">
                        <a:solidFill>
                          <a:srgbClr val="222222"/>
                        </a:solidFill>
                        <a:latin typeface="Comfortaa"/>
                        <a:ea typeface="Comfortaa"/>
                        <a:cs typeface="Comfortaa"/>
                        <a:sym typeface="Comfortaa"/>
                      </a:endParaRPr>
                    </a:p>
                  </a:txBody>
                  <a:tcPr marT="63500" marB="63500" marR="63500" marL="63500"/>
                </a:tc>
              </a:tr>
              <a:tr h="1010500">
                <a:tc>
                  <a:txBody>
                    <a:bodyPr/>
                    <a:lstStyle/>
                    <a:p>
                      <a:pPr indent="0" lvl="0" marL="0" rtl="0" algn="l">
                        <a:spcBef>
                          <a:spcPts val="0"/>
                        </a:spcBef>
                        <a:spcAft>
                          <a:spcPts val="0"/>
                        </a:spcAft>
                        <a:buNone/>
                      </a:pPr>
                      <a:r>
                        <a:rPr b="1" lang="en-GB" sz="1500">
                          <a:solidFill>
                            <a:srgbClr val="222222"/>
                          </a:solidFill>
                          <a:latin typeface="Comfortaa"/>
                          <a:ea typeface="Comfortaa"/>
                          <a:cs typeface="Comfortaa"/>
                          <a:sym typeface="Comfortaa"/>
                        </a:rPr>
                        <a:t>Approaching fluent reading </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Fluency reading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Extended Reading</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Fluency reading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Extended Reading</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Close Reading </a:t>
                      </a:r>
                      <a:endParaRPr sz="1500">
                        <a:solidFill>
                          <a:srgbClr val="222222"/>
                        </a:solidFill>
                        <a:latin typeface="Comfortaa"/>
                        <a:ea typeface="Comfortaa"/>
                        <a:cs typeface="Comfortaa"/>
                        <a:sym typeface="Comfortaa"/>
                      </a:endParaRPr>
                    </a:p>
                  </a:txBody>
                  <a:tcPr marT="63500" marB="63500" marR="63500" marL="63500"/>
                </a:tc>
              </a:tr>
              <a:tr h="1010500">
                <a:tc>
                  <a:txBody>
                    <a:bodyPr/>
                    <a:lstStyle/>
                    <a:p>
                      <a:pPr indent="0" lvl="0" marL="0" rtl="0" algn="l">
                        <a:spcBef>
                          <a:spcPts val="0"/>
                        </a:spcBef>
                        <a:spcAft>
                          <a:spcPts val="0"/>
                        </a:spcAft>
                        <a:buNone/>
                      </a:pPr>
                      <a:r>
                        <a:rPr b="1" lang="en-GB" sz="1500">
                          <a:solidFill>
                            <a:srgbClr val="222222"/>
                          </a:solidFill>
                          <a:latin typeface="Comfortaa"/>
                          <a:ea typeface="Comfortaa"/>
                          <a:cs typeface="Comfortaa"/>
                          <a:sym typeface="Comfortaa"/>
                        </a:rPr>
                        <a:t>Relatively fluent reading</a:t>
                      </a:r>
                      <a:endParaRPr b="1"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Fluency reading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Extended Reading</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Close Reading </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Extended Reading</a:t>
                      </a:r>
                      <a:endParaRPr sz="1500">
                        <a:solidFill>
                          <a:srgbClr val="222222"/>
                        </a:solidFill>
                        <a:latin typeface="Comfortaa"/>
                        <a:ea typeface="Comfortaa"/>
                        <a:cs typeface="Comfortaa"/>
                        <a:sym typeface="Comfortaa"/>
                      </a:endParaRPr>
                    </a:p>
                  </a:txBody>
                  <a:tcPr marT="63500" marB="63500" marR="63500" marL="63500"/>
                </a:tc>
                <a:tc>
                  <a:txBody>
                    <a:bodyPr/>
                    <a:lstStyle/>
                    <a:p>
                      <a:pPr indent="0" lvl="0" marL="0" rtl="0" algn="l">
                        <a:spcBef>
                          <a:spcPts val="0"/>
                        </a:spcBef>
                        <a:spcAft>
                          <a:spcPts val="0"/>
                        </a:spcAft>
                        <a:buNone/>
                      </a:pPr>
                      <a:r>
                        <a:rPr lang="en-GB" sz="1500">
                          <a:solidFill>
                            <a:srgbClr val="222222"/>
                          </a:solidFill>
                          <a:latin typeface="Comfortaa"/>
                          <a:ea typeface="Comfortaa"/>
                          <a:cs typeface="Comfortaa"/>
                          <a:sym typeface="Comfortaa"/>
                        </a:rPr>
                        <a:t>Close Reading </a:t>
                      </a:r>
                      <a:endParaRPr sz="1500">
                        <a:solidFill>
                          <a:srgbClr val="222222"/>
                        </a:solidFill>
                        <a:latin typeface="Comfortaa"/>
                        <a:ea typeface="Comfortaa"/>
                        <a:cs typeface="Comfortaa"/>
                        <a:sym typeface="Comfortaa"/>
                      </a:endParaRPr>
                    </a:p>
                  </a:txBody>
                  <a:tcPr marT="63500" marB="63500" marR="63500" marL="63500"/>
                </a:tc>
              </a:tr>
            </a:tbl>
          </a:graphicData>
        </a:graphic>
      </p:graphicFrame>
      <p:sp>
        <p:nvSpPr>
          <p:cNvPr id="101" name="Google Shape;101;g399831a4b8a_0_11"/>
          <p:cNvSpPr txBox="1"/>
          <p:nvPr/>
        </p:nvSpPr>
        <p:spPr>
          <a:xfrm>
            <a:off x="704025" y="211900"/>
            <a:ext cx="7911900" cy="564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u="sng">
                <a:solidFill>
                  <a:srgbClr val="FF0000"/>
                </a:solidFill>
                <a:latin typeface="Comfortaa"/>
                <a:ea typeface="Comfortaa"/>
                <a:cs typeface="Comfortaa"/>
                <a:sym typeface="Comfortaa"/>
              </a:rPr>
              <a:t>The </a:t>
            </a:r>
            <a:r>
              <a:rPr b="1" lang="en-GB" sz="2700" u="sng">
                <a:solidFill>
                  <a:srgbClr val="FF0000"/>
                </a:solidFill>
                <a:latin typeface="Comfortaa"/>
                <a:ea typeface="Comfortaa"/>
                <a:cs typeface="Comfortaa"/>
                <a:sym typeface="Comfortaa"/>
              </a:rPr>
              <a:t>IDEAL</a:t>
            </a:r>
            <a:r>
              <a:rPr lang="en-GB" sz="1800" u="sng">
                <a:solidFill>
                  <a:srgbClr val="FF0000"/>
                </a:solidFill>
                <a:latin typeface="Comfortaa"/>
                <a:ea typeface="Comfortaa"/>
                <a:cs typeface="Comfortaa"/>
                <a:sym typeface="Comfortaa"/>
              </a:rPr>
              <a:t> timetable</a:t>
            </a:r>
            <a:endParaRPr sz="1800" u="sng">
              <a:solidFill>
                <a:srgbClr val="FF0000"/>
              </a:solidFill>
              <a:latin typeface="Comfortaa"/>
              <a:ea typeface="Comfortaa"/>
              <a:cs typeface="Comfortaa"/>
              <a:sym typeface="Comfortaa"/>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05" name="Shape 105"/>
        <p:cNvGrpSpPr/>
        <p:nvPr/>
      </p:nvGrpSpPr>
      <p:grpSpPr>
        <a:xfrm>
          <a:off x="0" y="0"/>
          <a:ext cx="0" cy="0"/>
          <a:chOff x="0" y="0"/>
          <a:chExt cx="0" cy="0"/>
        </a:xfrm>
      </p:grpSpPr>
      <p:sp>
        <p:nvSpPr>
          <p:cNvPr id="106" name="Google Shape;106;g399831a4b8a_0_19"/>
          <p:cNvSpPr txBox="1"/>
          <p:nvPr>
            <p:ph type="title"/>
          </p:nvPr>
        </p:nvSpPr>
        <p:spPr>
          <a:xfrm>
            <a:off x="0" y="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latin typeface="Comfortaa"/>
                <a:ea typeface="Comfortaa"/>
                <a:cs typeface="Comfortaa"/>
                <a:sym typeface="Comfortaa"/>
              </a:rPr>
              <a:t>Fluency Reading - Key Steps</a:t>
            </a:r>
            <a:endParaRPr>
              <a:latin typeface="Comfortaa"/>
              <a:ea typeface="Comfortaa"/>
              <a:cs typeface="Comfortaa"/>
              <a:sym typeface="Comfortaa"/>
            </a:endParaRPr>
          </a:p>
        </p:txBody>
      </p:sp>
      <p:sp>
        <p:nvSpPr>
          <p:cNvPr id="107" name="Google Shape;107;g399831a4b8a_0_19"/>
          <p:cNvSpPr txBox="1"/>
          <p:nvPr>
            <p:ph idx="1" type="body"/>
          </p:nvPr>
        </p:nvSpPr>
        <p:spPr>
          <a:xfrm>
            <a:off x="0" y="572700"/>
            <a:ext cx="8906400" cy="4321200"/>
          </a:xfrm>
          <a:prstGeom prst="rect">
            <a:avLst/>
          </a:prstGeom>
        </p:spPr>
        <p:txBody>
          <a:bodyPr anchorCtr="0" anchor="t" bIns="91425" lIns="91425" spcFirstLastPara="1" rIns="91425" wrap="square" tIns="91425">
            <a:noAutofit/>
          </a:bodyPr>
          <a:lstStyle/>
          <a:p>
            <a:pPr indent="-311150" lvl="0" marL="457200" rtl="0" algn="l">
              <a:lnSpc>
                <a:spcPct val="105000"/>
              </a:lnSpc>
              <a:spcBef>
                <a:spcPts val="1200"/>
              </a:spcBef>
              <a:spcAft>
                <a:spcPts val="0"/>
              </a:spcAft>
              <a:buClr>
                <a:schemeClr val="dk1"/>
              </a:buClr>
              <a:buSzPts val="1300"/>
              <a:buFont typeface="Comfortaa"/>
              <a:buChar char="●"/>
            </a:pPr>
            <a:r>
              <a:rPr lang="en-GB" sz="1300">
                <a:solidFill>
                  <a:schemeClr val="dk1"/>
                </a:solidFill>
                <a:latin typeface="Comfortaa"/>
                <a:ea typeface="Comfortaa"/>
                <a:cs typeface="Comfortaa"/>
                <a:sym typeface="Comfortaa"/>
              </a:rPr>
              <a:t>Use </a:t>
            </a:r>
            <a:r>
              <a:rPr b="1" lang="en-GB" sz="1300">
                <a:solidFill>
                  <a:schemeClr val="dk1"/>
                </a:solidFill>
                <a:latin typeface="Comfortaa"/>
                <a:ea typeface="Comfortaa"/>
                <a:cs typeface="Comfortaa"/>
                <a:sym typeface="Comfortaa"/>
              </a:rPr>
              <a:t>modelling, practice &amp; feedback</a:t>
            </a:r>
            <a:r>
              <a:rPr lang="en-GB" sz="1300">
                <a:solidFill>
                  <a:schemeClr val="dk1"/>
                </a:solidFill>
                <a:latin typeface="Comfortaa"/>
                <a:ea typeface="Comfortaa"/>
                <a:cs typeface="Comfortaa"/>
                <a:sym typeface="Comfortaa"/>
              </a:rPr>
              <a:t> to build fluency.</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Pair pupils in </a:t>
            </a:r>
            <a:r>
              <a:rPr b="1" lang="en-GB" sz="1300">
                <a:solidFill>
                  <a:schemeClr val="dk1"/>
                </a:solidFill>
                <a:latin typeface="Comfortaa"/>
                <a:ea typeface="Comfortaa"/>
                <a:cs typeface="Comfortaa"/>
                <a:sym typeface="Comfortaa"/>
              </a:rPr>
              <a:t>mixed-attainment pairs</a:t>
            </a:r>
            <a:r>
              <a:rPr lang="en-GB" sz="1300">
                <a:solidFill>
                  <a:schemeClr val="dk1"/>
                </a:solidFill>
                <a:latin typeface="Comfortaa"/>
                <a:ea typeface="Comfortaa"/>
                <a:cs typeface="Comfortaa"/>
                <a:sym typeface="Comfortaa"/>
              </a:rPr>
              <a:t> with one shared text.</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Select a </a:t>
            </a:r>
            <a:r>
              <a:rPr b="1" lang="en-GB" sz="1300">
                <a:solidFill>
                  <a:schemeClr val="dk1"/>
                </a:solidFill>
                <a:latin typeface="Comfortaa"/>
                <a:ea typeface="Comfortaa"/>
                <a:cs typeface="Comfortaa"/>
                <a:sym typeface="Comfortaa"/>
              </a:rPr>
              <a:t>1–2 minute</a:t>
            </a:r>
            <a:r>
              <a:rPr lang="en-GB" sz="1300">
                <a:solidFill>
                  <a:schemeClr val="dk1"/>
                </a:solidFill>
                <a:latin typeface="Comfortaa"/>
                <a:ea typeface="Comfortaa"/>
                <a:cs typeface="Comfortaa"/>
                <a:sym typeface="Comfortaa"/>
              </a:rPr>
              <a:t> chunk and briefly place it in context.</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b="1" lang="en-GB" sz="1300">
                <a:solidFill>
                  <a:schemeClr val="dk1"/>
                </a:solidFill>
                <a:latin typeface="Comfortaa"/>
                <a:ea typeface="Comfortaa"/>
                <a:cs typeface="Comfortaa"/>
                <a:sym typeface="Comfortaa"/>
              </a:rPr>
              <a:t>Model</a:t>
            </a:r>
            <a:r>
              <a:rPr lang="en-GB" sz="1300">
                <a:solidFill>
                  <a:schemeClr val="dk1"/>
                </a:solidFill>
                <a:latin typeface="Comfortaa"/>
                <a:ea typeface="Comfortaa"/>
                <a:cs typeface="Comfortaa"/>
                <a:sym typeface="Comfortaa"/>
              </a:rPr>
              <a:t> the text twice: first for prosody, second with pupils following.</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Pre-teach up to </a:t>
            </a:r>
            <a:r>
              <a:rPr b="1" lang="en-GB" sz="1300">
                <a:solidFill>
                  <a:schemeClr val="dk1"/>
                </a:solidFill>
                <a:latin typeface="Comfortaa"/>
                <a:ea typeface="Comfortaa"/>
                <a:cs typeface="Comfortaa"/>
                <a:sym typeface="Comfortaa"/>
              </a:rPr>
              <a:t>5 key words</a:t>
            </a:r>
            <a:r>
              <a:rPr lang="en-GB" sz="1300">
                <a:solidFill>
                  <a:schemeClr val="dk1"/>
                </a:solidFill>
                <a:latin typeface="Comfortaa"/>
                <a:ea typeface="Comfortaa"/>
                <a:cs typeface="Comfortaa"/>
                <a:sym typeface="Comfortaa"/>
              </a:rPr>
              <a:t> (definitions, pronunciation, pictures).</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Use </a:t>
            </a:r>
            <a:r>
              <a:rPr b="1" lang="en-GB" sz="1300">
                <a:solidFill>
                  <a:schemeClr val="dk1"/>
                </a:solidFill>
                <a:latin typeface="Comfortaa"/>
                <a:ea typeface="Comfortaa"/>
                <a:cs typeface="Comfortaa"/>
                <a:sym typeface="Comfortaa"/>
              </a:rPr>
              <a:t>echo reading</a:t>
            </a:r>
            <a:r>
              <a:rPr lang="en-GB" sz="1300">
                <a:solidFill>
                  <a:schemeClr val="dk1"/>
                </a:solidFill>
                <a:latin typeface="Comfortaa"/>
                <a:ea typeface="Comfortaa"/>
                <a:cs typeface="Comfortaa"/>
                <a:sym typeface="Comfortaa"/>
              </a:rPr>
              <a:t> if needed, then </a:t>
            </a:r>
            <a:r>
              <a:rPr b="1" lang="en-GB" sz="1300">
                <a:solidFill>
                  <a:schemeClr val="dk1"/>
                </a:solidFill>
                <a:latin typeface="Comfortaa"/>
                <a:ea typeface="Comfortaa"/>
                <a:cs typeface="Comfortaa"/>
                <a:sym typeface="Comfortaa"/>
              </a:rPr>
              <a:t>paired rehearsal</a:t>
            </a:r>
            <a:r>
              <a:rPr lang="en-GB" sz="1300">
                <a:solidFill>
                  <a:schemeClr val="dk1"/>
                </a:solidFill>
                <a:latin typeface="Comfortaa"/>
                <a:ea typeface="Comfortaa"/>
                <a:cs typeface="Comfortaa"/>
                <a:sym typeface="Comfortaa"/>
              </a:rPr>
              <a:t> (partners track the text).</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Pupils read the text </a:t>
            </a:r>
            <a:r>
              <a:rPr b="1" lang="en-GB" sz="1300">
                <a:solidFill>
                  <a:schemeClr val="dk1"/>
                </a:solidFill>
                <a:latin typeface="Comfortaa"/>
                <a:ea typeface="Comfortaa"/>
                <a:cs typeface="Comfortaa"/>
                <a:sym typeface="Comfortaa"/>
              </a:rPr>
              <a:t>three times each</a:t>
            </a:r>
            <a:r>
              <a:rPr lang="en-GB" sz="1300">
                <a:solidFill>
                  <a:schemeClr val="dk1"/>
                </a:solidFill>
                <a:latin typeface="Comfortaa"/>
                <a:ea typeface="Comfortaa"/>
                <a:cs typeface="Comfortaa"/>
                <a:sym typeface="Comfortaa"/>
              </a:rPr>
              <a:t>, improving flow while maintaining accurate decoding.</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Set expectations: rehearse for understanding, use </a:t>
            </a:r>
            <a:r>
              <a:rPr b="1" lang="en-GB" sz="1300">
                <a:solidFill>
                  <a:schemeClr val="dk1"/>
                </a:solidFill>
                <a:latin typeface="Comfortaa"/>
                <a:ea typeface="Comfortaa"/>
                <a:cs typeface="Comfortaa"/>
                <a:sym typeface="Comfortaa"/>
              </a:rPr>
              <a:t>quiet, partner-only volume</a:t>
            </a:r>
            <a:r>
              <a:rPr lang="en-GB" sz="1300">
                <a:solidFill>
                  <a:schemeClr val="dk1"/>
                </a:solidFill>
                <a:latin typeface="Comfortaa"/>
                <a:ea typeface="Comfortaa"/>
                <a:cs typeface="Comfortaa"/>
                <a:sym typeface="Comfortaa"/>
              </a:rPr>
              <a:t>.</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Teacher circulates during ~</a:t>
            </a:r>
            <a:r>
              <a:rPr b="1" lang="en-GB" sz="1300">
                <a:solidFill>
                  <a:schemeClr val="dk1"/>
                </a:solidFill>
                <a:latin typeface="Comfortaa"/>
                <a:ea typeface="Comfortaa"/>
                <a:cs typeface="Comfortaa"/>
                <a:sym typeface="Comfortaa"/>
              </a:rPr>
              <a:t>15 minutes</a:t>
            </a:r>
            <a:r>
              <a:rPr lang="en-GB" sz="1300">
                <a:solidFill>
                  <a:schemeClr val="dk1"/>
                </a:solidFill>
                <a:latin typeface="Comfortaa"/>
                <a:ea typeface="Comfortaa"/>
                <a:cs typeface="Comfortaa"/>
                <a:sym typeface="Comfortaa"/>
              </a:rPr>
              <a:t> of repeated reading.</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End with a short </a:t>
            </a:r>
            <a:r>
              <a:rPr b="1" lang="en-GB" sz="1300">
                <a:solidFill>
                  <a:schemeClr val="dk1"/>
                </a:solidFill>
                <a:latin typeface="Comfortaa"/>
                <a:ea typeface="Comfortaa"/>
                <a:cs typeface="Comfortaa"/>
                <a:sym typeface="Comfortaa"/>
              </a:rPr>
              <a:t>whole-class read</a:t>
            </a:r>
            <a:r>
              <a:rPr lang="en-GB" sz="1300">
                <a:solidFill>
                  <a:schemeClr val="dk1"/>
                </a:solidFill>
                <a:latin typeface="Comfortaa"/>
                <a:ea typeface="Comfortaa"/>
                <a:cs typeface="Comfortaa"/>
                <a:sym typeface="Comfortaa"/>
              </a:rPr>
              <a:t> (volunteers or selected readers).</a:t>
            </a:r>
            <a:br>
              <a:rPr lang="en-GB" sz="1300">
                <a:solidFill>
                  <a:schemeClr val="dk1"/>
                </a:solidFill>
                <a:latin typeface="Comfortaa"/>
                <a:ea typeface="Comfortaa"/>
                <a:cs typeface="Comfortaa"/>
                <a:sym typeface="Comfortaa"/>
              </a:rPr>
            </a:br>
            <a:endParaRPr sz="1300">
              <a:solidFill>
                <a:schemeClr val="dk1"/>
              </a:solidFill>
              <a:latin typeface="Comfortaa"/>
              <a:ea typeface="Comfortaa"/>
              <a:cs typeface="Comfortaa"/>
              <a:sym typeface="Comfortaa"/>
            </a:endParaRPr>
          </a:p>
          <a:p>
            <a:pPr indent="-311150" lvl="0" marL="457200" rtl="0" algn="l">
              <a:lnSpc>
                <a:spcPct val="105000"/>
              </a:lnSpc>
              <a:spcBef>
                <a:spcPts val="0"/>
              </a:spcBef>
              <a:spcAft>
                <a:spcPts val="0"/>
              </a:spcAft>
              <a:buClr>
                <a:schemeClr val="dk1"/>
              </a:buClr>
              <a:buSzPts val="1300"/>
              <a:buChar char="●"/>
            </a:pPr>
            <a:r>
              <a:rPr lang="en-GB" sz="1300">
                <a:solidFill>
                  <a:schemeClr val="dk1"/>
                </a:solidFill>
                <a:latin typeface="Comfortaa"/>
                <a:ea typeface="Comfortaa"/>
                <a:cs typeface="Comfortaa"/>
                <a:sym typeface="Comfortaa"/>
              </a:rPr>
              <a:t>Finish with </a:t>
            </a:r>
            <a:r>
              <a:rPr b="1" lang="en-GB" sz="1300">
                <a:solidFill>
                  <a:schemeClr val="dk1"/>
                </a:solidFill>
                <a:latin typeface="Comfortaa"/>
                <a:ea typeface="Comfortaa"/>
                <a:cs typeface="Comfortaa"/>
                <a:sym typeface="Comfortaa"/>
              </a:rPr>
              <a:t>brief comprehension discussion</a:t>
            </a:r>
            <a:r>
              <a:rPr lang="en-GB" sz="1300">
                <a:solidFill>
                  <a:schemeClr val="dk1"/>
                </a:solidFill>
                <a:latin typeface="Comfortaa"/>
                <a:ea typeface="Comfortaa"/>
                <a:cs typeface="Comfortaa"/>
                <a:sym typeface="Comfortaa"/>
              </a:rPr>
              <a:t>.</a:t>
            </a:r>
            <a:endParaRPr sz="4600">
              <a:solidFill>
                <a:schemeClr val="dk1"/>
              </a:solidFill>
              <a:latin typeface="Comfortaa"/>
              <a:ea typeface="Comfortaa"/>
              <a:cs typeface="Comfortaa"/>
              <a:sym typeface="Comfortaa"/>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11" name="Shape 111"/>
        <p:cNvGrpSpPr/>
        <p:nvPr/>
      </p:nvGrpSpPr>
      <p:grpSpPr>
        <a:xfrm>
          <a:off x="0" y="0"/>
          <a:ext cx="0" cy="0"/>
          <a:chOff x="0" y="0"/>
          <a:chExt cx="0" cy="0"/>
        </a:xfrm>
      </p:grpSpPr>
      <p:sp>
        <p:nvSpPr>
          <p:cNvPr id="112" name="Google Shape;112;g399831a4b8a_0_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latin typeface="Comfortaa"/>
                <a:ea typeface="Comfortaa"/>
                <a:cs typeface="Comfortaa"/>
                <a:sym typeface="Comfortaa"/>
              </a:rPr>
              <a:t>Extended Reading</a:t>
            </a:r>
            <a:endParaRPr>
              <a:latin typeface="Comfortaa"/>
              <a:ea typeface="Comfortaa"/>
              <a:cs typeface="Comfortaa"/>
              <a:sym typeface="Comfortaa"/>
            </a:endParaRPr>
          </a:p>
        </p:txBody>
      </p:sp>
      <p:sp>
        <p:nvSpPr>
          <p:cNvPr id="113" name="Google Shape;113;g399831a4b8a_0_2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00000"/>
              </a:lnSpc>
              <a:spcBef>
                <a:spcPts val="1200"/>
              </a:spcBef>
              <a:spcAft>
                <a:spcPts val="0"/>
              </a:spcAft>
              <a:buNone/>
            </a:pPr>
            <a:r>
              <a:rPr lang="en-GB" sz="1500">
                <a:solidFill>
                  <a:schemeClr val="dk1"/>
                </a:solidFill>
                <a:latin typeface="Comfortaa"/>
                <a:ea typeface="Comfortaa"/>
                <a:cs typeface="Comfortaa"/>
                <a:sym typeface="Comfortaa"/>
              </a:rPr>
              <a:t>Pupils engage with </a:t>
            </a:r>
            <a:r>
              <a:rPr b="1" lang="en-GB" sz="1500">
                <a:solidFill>
                  <a:schemeClr val="dk1"/>
                </a:solidFill>
                <a:latin typeface="Comfortaa"/>
                <a:ea typeface="Comfortaa"/>
                <a:cs typeface="Comfortaa"/>
                <a:sym typeface="Comfortaa"/>
              </a:rPr>
              <a:t>large amounts of text</a:t>
            </a:r>
            <a:r>
              <a:rPr lang="en-GB" sz="1500">
                <a:solidFill>
                  <a:schemeClr val="dk1"/>
                </a:solidFill>
                <a:latin typeface="Comfortaa"/>
                <a:ea typeface="Comfortaa"/>
                <a:cs typeface="Comfortaa"/>
                <a:sym typeface="Comfortaa"/>
              </a:rPr>
              <a:t>, supported or independent, with brief explanations/questions that </a:t>
            </a:r>
            <a:r>
              <a:rPr b="1" lang="en-GB" sz="1500">
                <a:solidFill>
                  <a:schemeClr val="dk1"/>
                </a:solidFill>
                <a:latin typeface="Comfortaa"/>
                <a:ea typeface="Comfortaa"/>
                <a:cs typeface="Comfortaa"/>
                <a:sym typeface="Comfortaa"/>
              </a:rPr>
              <a:t>don’t break immersion</a:t>
            </a:r>
            <a:r>
              <a:rPr lang="en-GB" sz="1500">
                <a:solidFill>
                  <a:schemeClr val="dk1"/>
                </a:solidFill>
                <a:latin typeface="Comfortaa"/>
                <a:ea typeface="Comfortaa"/>
                <a:cs typeface="Comfortaa"/>
                <a:sym typeface="Comfortaa"/>
              </a:rPr>
              <a:t>. </a:t>
            </a:r>
            <a:endParaRPr sz="1500">
              <a:solidFill>
                <a:schemeClr val="dk1"/>
              </a:solidFill>
              <a:latin typeface="Comfortaa"/>
              <a:ea typeface="Comfortaa"/>
              <a:cs typeface="Comfortaa"/>
              <a:sym typeface="Comfortaa"/>
            </a:endParaRPr>
          </a:p>
          <a:p>
            <a:pPr indent="0" lvl="0" marL="0" rtl="0" algn="l">
              <a:lnSpc>
                <a:spcPct val="100000"/>
              </a:lnSpc>
              <a:spcBef>
                <a:spcPts val="1200"/>
              </a:spcBef>
              <a:spcAft>
                <a:spcPts val="0"/>
              </a:spcAft>
              <a:buNone/>
            </a:pPr>
            <a:r>
              <a:rPr lang="en-GB" sz="1500">
                <a:solidFill>
                  <a:schemeClr val="dk1"/>
                </a:solidFill>
                <a:latin typeface="Comfortaa"/>
                <a:ea typeface="Comfortaa"/>
                <a:cs typeface="Comfortaa"/>
                <a:sym typeface="Comfortaa"/>
              </a:rPr>
              <a:t>Use the </a:t>
            </a:r>
            <a:r>
              <a:rPr b="1" lang="en-GB" sz="1500">
                <a:solidFill>
                  <a:schemeClr val="dk1"/>
                </a:solidFill>
                <a:latin typeface="Comfortaa"/>
                <a:ea typeface="Comfortaa"/>
                <a:cs typeface="Comfortaa"/>
                <a:sym typeface="Comfortaa"/>
              </a:rPr>
              <a:t>same text over many lessons</a:t>
            </a:r>
            <a:r>
              <a:rPr lang="en-GB" sz="1500">
                <a:solidFill>
                  <a:schemeClr val="dk1"/>
                </a:solidFill>
                <a:latin typeface="Comfortaa"/>
                <a:ea typeface="Comfortaa"/>
                <a:cs typeface="Comfortaa"/>
                <a:sym typeface="Comfortaa"/>
              </a:rPr>
              <a:t> (e.g., a story over several weeks).</a:t>
            </a:r>
            <a:endParaRPr sz="1500">
              <a:solidFill>
                <a:schemeClr val="dk1"/>
              </a:solidFill>
              <a:latin typeface="Comfortaa"/>
              <a:ea typeface="Comfortaa"/>
              <a:cs typeface="Comfortaa"/>
              <a:sym typeface="Comfortaa"/>
            </a:endParaRPr>
          </a:p>
          <a:p>
            <a:pPr indent="0" lvl="0" marL="0" rtl="0" algn="l">
              <a:lnSpc>
                <a:spcPct val="100000"/>
              </a:lnSpc>
              <a:spcBef>
                <a:spcPts val="1200"/>
              </a:spcBef>
              <a:spcAft>
                <a:spcPts val="0"/>
              </a:spcAft>
              <a:buClr>
                <a:schemeClr val="dk1"/>
              </a:buClr>
              <a:buSzPts val="1100"/>
              <a:buFont typeface="Arial"/>
              <a:buNone/>
            </a:pPr>
            <a:r>
              <a:rPr b="1" lang="en-GB" sz="1500">
                <a:solidFill>
                  <a:schemeClr val="dk1"/>
                </a:solidFill>
                <a:latin typeface="Comfortaa"/>
                <a:ea typeface="Comfortaa"/>
                <a:cs typeface="Comfortaa"/>
                <a:sym typeface="Comfortaa"/>
              </a:rPr>
              <a:t>For early-stage readers:</a:t>
            </a:r>
            <a:endParaRPr b="1" sz="1500">
              <a:solidFill>
                <a:schemeClr val="dk1"/>
              </a:solidFill>
              <a:latin typeface="Comfortaa"/>
              <a:ea typeface="Comfortaa"/>
              <a:cs typeface="Comfortaa"/>
              <a:sym typeface="Comfortaa"/>
            </a:endParaRPr>
          </a:p>
          <a:p>
            <a:pPr indent="-323850" lvl="0" marL="457200" rtl="0" algn="l">
              <a:lnSpc>
                <a:spcPct val="100000"/>
              </a:lnSpc>
              <a:spcBef>
                <a:spcPts val="1200"/>
              </a:spcBef>
              <a:spcAft>
                <a:spcPts val="0"/>
              </a:spcAft>
              <a:buClr>
                <a:schemeClr val="dk1"/>
              </a:buClr>
              <a:buSzPts val="1500"/>
              <a:buChar char="●"/>
            </a:pPr>
            <a:r>
              <a:rPr lang="en-GB" sz="1500">
                <a:solidFill>
                  <a:schemeClr val="dk1"/>
                </a:solidFill>
                <a:latin typeface="Comfortaa"/>
                <a:ea typeface="Comfortaa"/>
                <a:cs typeface="Comfortaa"/>
                <a:sym typeface="Comfortaa"/>
              </a:rPr>
              <a:t>Teacher reads aloud while pupils </a:t>
            </a:r>
            <a:r>
              <a:rPr b="1" lang="en-GB" sz="1500">
                <a:solidFill>
                  <a:schemeClr val="dk1"/>
                </a:solidFill>
                <a:latin typeface="Comfortaa"/>
                <a:ea typeface="Comfortaa"/>
                <a:cs typeface="Comfortaa"/>
                <a:sym typeface="Comfortaa"/>
              </a:rPr>
              <a:t>track the text</a:t>
            </a:r>
            <a:r>
              <a:rPr lang="en-GB" sz="1500">
                <a:solidFill>
                  <a:schemeClr val="dk1"/>
                </a:solidFill>
                <a:latin typeface="Comfortaa"/>
                <a:ea typeface="Comfortaa"/>
                <a:cs typeface="Comfortaa"/>
                <a:sym typeface="Comfortaa"/>
              </a:rPr>
              <a:t> in their own copy or under a visualiser.</a:t>
            </a:r>
            <a:endParaRPr sz="1500">
              <a:solidFill>
                <a:schemeClr val="dk1"/>
              </a:solidFill>
              <a:latin typeface="Comfortaa"/>
              <a:ea typeface="Comfortaa"/>
              <a:cs typeface="Comfortaa"/>
              <a:sym typeface="Comfortaa"/>
            </a:endParaRPr>
          </a:p>
          <a:p>
            <a:pPr indent="0" lvl="0" marL="457200" rtl="0" algn="l">
              <a:lnSpc>
                <a:spcPct val="100000"/>
              </a:lnSpc>
              <a:spcBef>
                <a:spcPts val="1200"/>
              </a:spcBef>
              <a:spcAft>
                <a:spcPts val="1200"/>
              </a:spcAft>
              <a:buNone/>
            </a:pPr>
            <a:r>
              <a:t/>
            </a:r>
            <a:endParaRPr sz="1400">
              <a:latin typeface="Comfortaa"/>
              <a:ea typeface="Comfortaa"/>
              <a:cs typeface="Comfortaa"/>
              <a:sym typeface="Comfortaa"/>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17" name="Shape 117"/>
        <p:cNvGrpSpPr/>
        <p:nvPr/>
      </p:nvGrpSpPr>
      <p:grpSpPr>
        <a:xfrm>
          <a:off x="0" y="0"/>
          <a:ext cx="0" cy="0"/>
          <a:chOff x="0" y="0"/>
          <a:chExt cx="0" cy="0"/>
        </a:xfrm>
      </p:grpSpPr>
      <p:sp>
        <p:nvSpPr>
          <p:cNvPr id="118" name="Google Shape;118;g399831a4b8a_0_24"/>
          <p:cNvSpPr txBox="1"/>
          <p:nvPr>
            <p:ph type="title"/>
          </p:nvPr>
        </p:nvSpPr>
        <p:spPr>
          <a:xfrm>
            <a:off x="123750" y="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SzPts val="990"/>
              <a:buNone/>
            </a:pPr>
            <a:r>
              <a:rPr lang="en-GB" sz="2220">
                <a:latin typeface="Comfortaa"/>
                <a:ea typeface="Comfortaa"/>
                <a:cs typeface="Comfortaa"/>
                <a:sym typeface="Comfortaa"/>
              </a:rPr>
              <a:t>Extended Reading - Key Steps</a:t>
            </a:r>
            <a:endParaRPr sz="2220">
              <a:latin typeface="Comfortaa"/>
              <a:ea typeface="Comfortaa"/>
              <a:cs typeface="Comfortaa"/>
              <a:sym typeface="Comfortaa"/>
            </a:endParaRPr>
          </a:p>
        </p:txBody>
      </p:sp>
      <p:sp>
        <p:nvSpPr>
          <p:cNvPr id="119" name="Google Shape;119;g399831a4b8a_0_24"/>
          <p:cNvSpPr txBox="1"/>
          <p:nvPr>
            <p:ph idx="1" type="body"/>
          </p:nvPr>
        </p:nvSpPr>
        <p:spPr>
          <a:xfrm>
            <a:off x="-58500" y="444300"/>
            <a:ext cx="8885100" cy="4254900"/>
          </a:xfrm>
          <a:prstGeom prst="rect">
            <a:avLst/>
          </a:prstGeom>
        </p:spPr>
        <p:txBody>
          <a:bodyPr anchorCtr="0" anchor="t" bIns="91425" lIns="91425" spcFirstLastPara="1" rIns="91425" wrap="square" tIns="91425">
            <a:noAutofit/>
          </a:bodyPr>
          <a:lstStyle/>
          <a:p>
            <a:pPr indent="0" lvl="0" marL="0" rtl="0" algn="l">
              <a:lnSpc>
                <a:spcPct val="80000"/>
              </a:lnSpc>
              <a:spcBef>
                <a:spcPts val="1200"/>
              </a:spcBef>
              <a:spcAft>
                <a:spcPts val="0"/>
              </a:spcAft>
              <a:buClr>
                <a:schemeClr val="dk1"/>
              </a:buClr>
              <a:buSzPts val="852"/>
              <a:buFont typeface="Arial"/>
              <a:buNone/>
            </a:pPr>
            <a:r>
              <a:rPr b="1" lang="en-GB" sz="1385">
                <a:solidFill>
                  <a:schemeClr val="dk1"/>
                </a:solidFill>
                <a:latin typeface="Comfortaa"/>
                <a:ea typeface="Comfortaa"/>
                <a:cs typeface="Comfortaa"/>
                <a:sym typeface="Comfortaa"/>
              </a:rPr>
              <a:t>Before reading:</a:t>
            </a:r>
            <a:endParaRPr b="1" sz="1385">
              <a:solidFill>
                <a:schemeClr val="dk1"/>
              </a:solidFill>
              <a:latin typeface="Comfortaa"/>
              <a:ea typeface="Comfortaa"/>
              <a:cs typeface="Comfortaa"/>
              <a:sym typeface="Comfortaa"/>
            </a:endParaRPr>
          </a:p>
          <a:p>
            <a:pPr indent="-316547" lvl="0" marL="457200" rtl="0" algn="l">
              <a:lnSpc>
                <a:spcPct val="80000"/>
              </a:lnSpc>
              <a:spcBef>
                <a:spcPts val="1200"/>
              </a:spcBef>
              <a:spcAft>
                <a:spcPts val="0"/>
              </a:spcAft>
              <a:buClr>
                <a:schemeClr val="dk1"/>
              </a:buClr>
              <a:buSzPts val="1385"/>
              <a:buChar char="●"/>
            </a:pPr>
            <a:r>
              <a:rPr lang="en-GB" sz="1385">
                <a:solidFill>
                  <a:schemeClr val="dk1"/>
                </a:solidFill>
                <a:latin typeface="Comfortaa"/>
                <a:ea typeface="Comfortaa"/>
                <a:cs typeface="Comfortaa"/>
                <a:sym typeface="Comfortaa"/>
              </a:rPr>
              <a:t>Put upcoming reading in </a:t>
            </a:r>
            <a:r>
              <a:rPr b="1" lang="en-GB" sz="1385">
                <a:solidFill>
                  <a:schemeClr val="dk1"/>
                </a:solidFill>
                <a:latin typeface="Comfortaa"/>
                <a:ea typeface="Comfortaa"/>
                <a:cs typeface="Comfortaa"/>
                <a:sym typeface="Comfortaa"/>
              </a:rPr>
              <a:t>context</a:t>
            </a:r>
            <a:r>
              <a:rPr lang="en-GB" sz="1385">
                <a:solidFill>
                  <a:schemeClr val="dk1"/>
                </a:solidFill>
                <a:latin typeface="Comfortaa"/>
                <a:ea typeface="Comfortaa"/>
                <a:cs typeface="Comfortaa"/>
                <a:sym typeface="Comfortaa"/>
              </a:rPr>
              <a:t>: introduce the title/cover or recap previous lesson.</a:t>
            </a:r>
            <a:endParaRPr sz="1385">
              <a:solidFill>
                <a:schemeClr val="dk1"/>
              </a:solidFill>
              <a:latin typeface="Comfortaa"/>
              <a:ea typeface="Comfortaa"/>
              <a:cs typeface="Comfortaa"/>
              <a:sym typeface="Comfortaa"/>
            </a:endParaRPr>
          </a:p>
          <a:p>
            <a:pPr indent="0" lvl="0" marL="0" rtl="0" algn="l">
              <a:lnSpc>
                <a:spcPct val="80000"/>
              </a:lnSpc>
              <a:spcBef>
                <a:spcPts val="1200"/>
              </a:spcBef>
              <a:spcAft>
                <a:spcPts val="0"/>
              </a:spcAft>
              <a:buClr>
                <a:schemeClr val="dk1"/>
              </a:buClr>
              <a:buSzPts val="852"/>
              <a:buFont typeface="Arial"/>
              <a:buNone/>
            </a:pPr>
            <a:r>
              <a:rPr b="1" lang="en-GB" sz="1385">
                <a:solidFill>
                  <a:schemeClr val="dk1"/>
                </a:solidFill>
                <a:latin typeface="Comfortaa"/>
                <a:ea typeface="Comfortaa"/>
                <a:cs typeface="Comfortaa"/>
                <a:sym typeface="Comfortaa"/>
              </a:rPr>
              <a:t>During reading:</a:t>
            </a:r>
            <a:endParaRPr b="1" sz="1385">
              <a:solidFill>
                <a:schemeClr val="dk1"/>
              </a:solidFill>
              <a:latin typeface="Comfortaa"/>
              <a:ea typeface="Comfortaa"/>
              <a:cs typeface="Comfortaa"/>
              <a:sym typeface="Comfortaa"/>
            </a:endParaRPr>
          </a:p>
          <a:p>
            <a:pPr indent="-316547" lvl="0" marL="457200" rtl="0" algn="l">
              <a:lnSpc>
                <a:spcPct val="80000"/>
              </a:lnSpc>
              <a:spcBef>
                <a:spcPts val="1200"/>
              </a:spcBef>
              <a:spcAft>
                <a:spcPts val="0"/>
              </a:spcAft>
              <a:buClr>
                <a:schemeClr val="dk1"/>
              </a:buClr>
              <a:buSzPts val="1385"/>
              <a:buFont typeface="Comfortaa"/>
              <a:buChar char="●"/>
            </a:pPr>
            <a:r>
              <a:rPr lang="en-GB" sz="1385">
                <a:solidFill>
                  <a:schemeClr val="dk1"/>
                </a:solidFill>
                <a:latin typeface="Comfortaa"/>
                <a:ea typeface="Comfortaa"/>
                <a:cs typeface="Comfortaa"/>
                <a:sym typeface="Comfortaa"/>
              </a:rPr>
              <a:t>Read aloud; pupils follow with a finger/ruler.</a:t>
            </a:r>
            <a:br>
              <a:rPr lang="en-GB" sz="1385">
                <a:solidFill>
                  <a:schemeClr val="dk1"/>
                </a:solidFill>
                <a:latin typeface="Comfortaa"/>
                <a:ea typeface="Comfortaa"/>
                <a:cs typeface="Comfortaa"/>
                <a:sym typeface="Comfortaa"/>
              </a:rPr>
            </a:br>
            <a:endParaRPr sz="1385">
              <a:solidFill>
                <a:schemeClr val="dk1"/>
              </a:solidFill>
              <a:latin typeface="Comfortaa"/>
              <a:ea typeface="Comfortaa"/>
              <a:cs typeface="Comfortaa"/>
              <a:sym typeface="Comfortaa"/>
            </a:endParaRPr>
          </a:p>
          <a:p>
            <a:pPr indent="-316547" lvl="0" marL="457200" rtl="0" algn="l">
              <a:lnSpc>
                <a:spcPct val="80000"/>
              </a:lnSpc>
              <a:spcBef>
                <a:spcPts val="0"/>
              </a:spcBef>
              <a:spcAft>
                <a:spcPts val="0"/>
              </a:spcAft>
              <a:buClr>
                <a:schemeClr val="dk1"/>
              </a:buClr>
              <a:buSzPts val="1385"/>
              <a:buChar char="●"/>
            </a:pPr>
            <a:r>
              <a:rPr lang="en-GB" sz="1385">
                <a:solidFill>
                  <a:schemeClr val="dk1"/>
                </a:solidFill>
                <a:latin typeface="Comfortaa"/>
                <a:ea typeface="Comfortaa"/>
                <a:cs typeface="Comfortaa"/>
                <a:sym typeface="Comfortaa"/>
              </a:rPr>
              <a:t>Pause only to explain </a:t>
            </a:r>
            <a:r>
              <a:rPr b="1" lang="en-GB" sz="1385">
                <a:solidFill>
                  <a:schemeClr val="dk1"/>
                </a:solidFill>
                <a:latin typeface="Comfortaa"/>
                <a:ea typeface="Comfortaa"/>
                <a:cs typeface="Comfortaa"/>
                <a:sym typeface="Comfortaa"/>
              </a:rPr>
              <a:t>essential points</a:t>
            </a:r>
            <a:r>
              <a:rPr lang="en-GB" sz="1385">
                <a:solidFill>
                  <a:schemeClr val="dk1"/>
                </a:solidFill>
                <a:latin typeface="Comfortaa"/>
                <a:ea typeface="Comfortaa"/>
                <a:cs typeface="Comfortaa"/>
                <a:sym typeface="Comfortaa"/>
              </a:rPr>
              <a:t> and ask quick questions that check basic understanding.</a:t>
            </a:r>
            <a:br>
              <a:rPr lang="en-GB" sz="1385">
                <a:solidFill>
                  <a:schemeClr val="dk1"/>
                </a:solidFill>
                <a:latin typeface="Comfortaa"/>
                <a:ea typeface="Comfortaa"/>
                <a:cs typeface="Comfortaa"/>
                <a:sym typeface="Comfortaa"/>
              </a:rPr>
            </a:br>
            <a:endParaRPr sz="1385">
              <a:solidFill>
                <a:schemeClr val="dk1"/>
              </a:solidFill>
              <a:latin typeface="Comfortaa"/>
              <a:ea typeface="Comfortaa"/>
              <a:cs typeface="Comfortaa"/>
              <a:sym typeface="Comfortaa"/>
            </a:endParaRPr>
          </a:p>
          <a:p>
            <a:pPr indent="-316547" lvl="0" marL="457200" rtl="0" algn="l">
              <a:lnSpc>
                <a:spcPct val="80000"/>
              </a:lnSpc>
              <a:spcBef>
                <a:spcPts val="0"/>
              </a:spcBef>
              <a:spcAft>
                <a:spcPts val="0"/>
              </a:spcAft>
              <a:buClr>
                <a:schemeClr val="dk1"/>
              </a:buClr>
              <a:buSzPts val="1385"/>
              <a:buChar char="●"/>
            </a:pPr>
            <a:r>
              <a:rPr lang="en-GB" sz="1385">
                <a:solidFill>
                  <a:schemeClr val="dk1"/>
                </a:solidFill>
                <a:latin typeface="Comfortaa"/>
                <a:ea typeface="Comfortaa"/>
                <a:cs typeface="Comfortaa"/>
                <a:sym typeface="Comfortaa"/>
              </a:rPr>
              <a:t>Keep discussion to </a:t>
            </a:r>
            <a:r>
              <a:rPr b="1" lang="en-GB" sz="1385">
                <a:solidFill>
                  <a:schemeClr val="dk1"/>
                </a:solidFill>
                <a:latin typeface="Comfortaa"/>
                <a:ea typeface="Comfortaa"/>
                <a:cs typeface="Comfortaa"/>
                <a:sym typeface="Comfortaa"/>
              </a:rPr>
              <a:t>about one-third</a:t>
            </a:r>
            <a:r>
              <a:rPr lang="en-GB" sz="1385">
                <a:solidFill>
                  <a:schemeClr val="dk1"/>
                </a:solidFill>
                <a:latin typeface="Comfortaa"/>
                <a:ea typeface="Comfortaa"/>
                <a:cs typeface="Comfortaa"/>
                <a:sym typeface="Comfortaa"/>
              </a:rPr>
              <a:t> of the lesson.</a:t>
            </a:r>
            <a:br>
              <a:rPr lang="en-GB" sz="1385">
                <a:solidFill>
                  <a:schemeClr val="dk1"/>
                </a:solidFill>
                <a:latin typeface="Comfortaa"/>
                <a:ea typeface="Comfortaa"/>
                <a:cs typeface="Comfortaa"/>
                <a:sym typeface="Comfortaa"/>
              </a:rPr>
            </a:br>
            <a:endParaRPr sz="1385">
              <a:solidFill>
                <a:schemeClr val="dk1"/>
              </a:solidFill>
              <a:latin typeface="Comfortaa"/>
              <a:ea typeface="Comfortaa"/>
              <a:cs typeface="Comfortaa"/>
              <a:sym typeface="Comfortaa"/>
            </a:endParaRPr>
          </a:p>
          <a:p>
            <a:pPr indent="-316547" lvl="0" marL="457200" rtl="0" algn="l">
              <a:lnSpc>
                <a:spcPct val="80000"/>
              </a:lnSpc>
              <a:spcBef>
                <a:spcPts val="0"/>
              </a:spcBef>
              <a:spcAft>
                <a:spcPts val="0"/>
              </a:spcAft>
              <a:buClr>
                <a:schemeClr val="dk1"/>
              </a:buClr>
              <a:buSzPts val="1385"/>
              <a:buFont typeface="Comfortaa"/>
              <a:buChar char="●"/>
            </a:pPr>
            <a:r>
              <a:rPr lang="en-GB" sz="1385">
                <a:solidFill>
                  <a:schemeClr val="dk1"/>
                </a:solidFill>
                <a:latin typeface="Comfortaa"/>
                <a:ea typeface="Comfortaa"/>
                <a:cs typeface="Comfortaa"/>
                <a:sym typeface="Comfortaa"/>
              </a:rPr>
              <a:t>Use a consistent routine to transition between reading and discussion.</a:t>
            </a:r>
            <a:endParaRPr sz="1385">
              <a:solidFill>
                <a:schemeClr val="dk1"/>
              </a:solidFill>
              <a:latin typeface="Comfortaa"/>
              <a:ea typeface="Comfortaa"/>
              <a:cs typeface="Comfortaa"/>
              <a:sym typeface="Comfortaa"/>
            </a:endParaRPr>
          </a:p>
          <a:p>
            <a:pPr indent="0" lvl="0" marL="0" rtl="0" algn="l">
              <a:lnSpc>
                <a:spcPct val="80000"/>
              </a:lnSpc>
              <a:spcBef>
                <a:spcPts val="1200"/>
              </a:spcBef>
              <a:spcAft>
                <a:spcPts val="0"/>
              </a:spcAft>
              <a:buClr>
                <a:schemeClr val="dk1"/>
              </a:buClr>
              <a:buSzPts val="852"/>
              <a:buFont typeface="Arial"/>
              <a:buNone/>
            </a:pPr>
            <a:r>
              <a:rPr b="1" lang="en-GB" sz="1385">
                <a:solidFill>
                  <a:schemeClr val="dk1"/>
                </a:solidFill>
                <a:latin typeface="Comfortaa"/>
                <a:ea typeface="Comfortaa"/>
                <a:cs typeface="Comfortaa"/>
                <a:sym typeface="Comfortaa"/>
              </a:rPr>
              <a:t>When texts become challenging:</a:t>
            </a:r>
            <a:endParaRPr b="1" sz="1385">
              <a:solidFill>
                <a:schemeClr val="dk1"/>
              </a:solidFill>
              <a:latin typeface="Comfortaa"/>
              <a:ea typeface="Comfortaa"/>
              <a:cs typeface="Comfortaa"/>
              <a:sym typeface="Comfortaa"/>
            </a:endParaRPr>
          </a:p>
          <a:p>
            <a:pPr indent="-316547" lvl="0" marL="457200" rtl="0" algn="l">
              <a:lnSpc>
                <a:spcPct val="80000"/>
              </a:lnSpc>
              <a:spcBef>
                <a:spcPts val="1200"/>
              </a:spcBef>
              <a:spcAft>
                <a:spcPts val="0"/>
              </a:spcAft>
              <a:buClr>
                <a:schemeClr val="dk1"/>
              </a:buClr>
              <a:buSzPts val="1385"/>
              <a:buChar char="●"/>
            </a:pPr>
            <a:r>
              <a:rPr lang="en-GB" sz="1385">
                <a:solidFill>
                  <a:schemeClr val="dk1"/>
                </a:solidFill>
                <a:latin typeface="Comfortaa"/>
                <a:ea typeface="Comfortaa"/>
                <a:cs typeface="Comfortaa"/>
                <a:sym typeface="Comfortaa"/>
              </a:rPr>
              <a:t>Model strategies: </a:t>
            </a:r>
            <a:r>
              <a:rPr b="1" lang="en-GB" sz="1385">
                <a:solidFill>
                  <a:schemeClr val="dk1"/>
                </a:solidFill>
                <a:latin typeface="Comfortaa"/>
                <a:ea typeface="Comfortaa"/>
                <a:cs typeface="Comfortaa"/>
                <a:sym typeface="Comfortaa"/>
              </a:rPr>
              <a:t>reread</a:t>
            </a:r>
            <a:r>
              <a:rPr lang="en-GB" sz="1385">
                <a:solidFill>
                  <a:schemeClr val="dk1"/>
                </a:solidFill>
                <a:latin typeface="Comfortaa"/>
                <a:ea typeface="Comfortaa"/>
                <a:cs typeface="Comfortaa"/>
                <a:sym typeface="Comfortaa"/>
              </a:rPr>
              <a:t>, ask clarifying questions, summarise, and think aloud.</a:t>
            </a:r>
            <a:endParaRPr sz="1385">
              <a:solidFill>
                <a:schemeClr val="dk1"/>
              </a:solidFill>
              <a:latin typeface="Comfortaa"/>
              <a:ea typeface="Comfortaa"/>
              <a:cs typeface="Comfortaa"/>
              <a:sym typeface="Comfortaa"/>
            </a:endParaRPr>
          </a:p>
          <a:p>
            <a:pPr indent="0" lvl="0" marL="0" rtl="0" algn="l">
              <a:lnSpc>
                <a:spcPct val="80000"/>
              </a:lnSpc>
              <a:spcBef>
                <a:spcPts val="1200"/>
              </a:spcBef>
              <a:spcAft>
                <a:spcPts val="0"/>
              </a:spcAft>
              <a:buClr>
                <a:schemeClr val="dk1"/>
              </a:buClr>
              <a:buSzPts val="852"/>
              <a:buFont typeface="Arial"/>
              <a:buNone/>
            </a:pPr>
            <a:r>
              <a:rPr b="1" lang="en-GB" sz="1385">
                <a:solidFill>
                  <a:schemeClr val="dk1"/>
                </a:solidFill>
                <a:latin typeface="Comfortaa"/>
                <a:ea typeface="Comfortaa"/>
                <a:cs typeface="Comfortaa"/>
                <a:sym typeface="Comfortaa"/>
              </a:rPr>
              <a:t>For more developed readers:</a:t>
            </a:r>
            <a:endParaRPr b="1" sz="1385">
              <a:solidFill>
                <a:schemeClr val="dk1"/>
              </a:solidFill>
              <a:latin typeface="Comfortaa"/>
              <a:ea typeface="Comfortaa"/>
              <a:cs typeface="Comfortaa"/>
              <a:sym typeface="Comfortaa"/>
            </a:endParaRPr>
          </a:p>
          <a:p>
            <a:pPr indent="-316547" lvl="0" marL="457200" rtl="0" algn="l">
              <a:lnSpc>
                <a:spcPct val="80000"/>
              </a:lnSpc>
              <a:spcBef>
                <a:spcPts val="1200"/>
              </a:spcBef>
              <a:spcAft>
                <a:spcPts val="0"/>
              </a:spcAft>
              <a:buClr>
                <a:schemeClr val="dk1"/>
              </a:buClr>
              <a:buSzPts val="1385"/>
              <a:buChar char="●"/>
            </a:pPr>
            <a:r>
              <a:rPr lang="en-GB" sz="1385">
                <a:solidFill>
                  <a:schemeClr val="dk1"/>
                </a:solidFill>
                <a:latin typeface="Comfortaa"/>
                <a:ea typeface="Comfortaa"/>
                <a:cs typeface="Comfortaa"/>
                <a:sym typeface="Comfortaa"/>
              </a:rPr>
              <a:t>Begin with teacher-led reading, then introduce </a:t>
            </a:r>
            <a:r>
              <a:rPr b="1" lang="en-GB" sz="1385">
                <a:solidFill>
                  <a:schemeClr val="dk1"/>
                </a:solidFill>
                <a:latin typeface="Comfortaa"/>
                <a:ea typeface="Comfortaa"/>
                <a:cs typeface="Comfortaa"/>
                <a:sym typeface="Comfortaa"/>
              </a:rPr>
              <a:t>quiet independent reading</a:t>
            </a:r>
            <a:r>
              <a:rPr lang="en-GB" sz="1385">
                <a:solidFill>
                  <a:schemeClr val="dk1"/>
                </a:solidFill>
                <a:latin typeface="Comfortaa"/>
                <a:ea typeface="Comfortaa"/>
                <a:cs typeface="Comfortaa"/>
                <a:sym typeface="Comfortaa"/>
              </a:rPr>
              <a:t> of short chunks.</a:t>
            </a:r>
            <a:endParaRPr sz="1385">
              <a:solidFill>
                <a:schemeClr val="dk1"/>
              </a:solidFill>
              <a:latin typeface="Comfortaa"/>
              <a:ea typeface="Comfortaa"/>
              <a:cs typeface="Comfortaa"/>
              <a:sym typeface="Comfortaa"/>
            </a:endParaRPr>
          </a:p>
          <a:p>
            <a:pPr indent="-316547" lvl="0" marL="457200" rtl="0" algn="l">
              <a:lnSpc>
                <a:spcPct val="80000"/>
              </a:lnSpc>
              <a:spcBef>
                <a:spcPts val="0"/>
              </a:spcBef>
              <a:spcAft>
                <a:spcPts val="0"/>
              </a:spcAft>
              <a:buClr>
                <a:schemeClr val="dk1"/>
              </a:buClr>
              <a:buSzPts val="1385"/>
              <a:buFont typeface="Comfortaa"/>
              <a:buChar char="●"/>
            </a:pPr>
            <a:r>
              <a:rPr lang="en-GB" sz="1385">
                <a:solidFill>
                  <a:schemeClr val="dk1"/>
                </a:solidFill>
                <a:latin typeface="Comfortaa"/>
                <a:ea typeface="Comfortaa"/>
                <a:cs typeface="Comfortaa"/>
                <a:sym typeface="Comfortaa"/>
              </a:rPr>
              <a:t>Pre-teach tricky vocabulary/background knowledge.</a:t>
            </a:r>
            <a:endParaRPr sz="1385">
              <a:solidFill>
                <a:schemeClr val="dk1"/>
              </a:solidFill>
              <a:latin typeface="Comfortaa"/>
              <a:ea typeface="Comfortaa"/>
              <a:cs typeface="Comfortaa"/>
              <a:sym typeface="Comfortaa"/>
            </a:endParaRPr>
          </a:p>
          <a:p>
            <a:pPr indent="-316547" lvl="0" marL="457200" rtl="0" algn="l">
              <a:lnSpc>
                <a:spcPct val="80000"/>
              </a:lnSpc>
              <a:spcBef>
                <a:spcPts val="0"/>
              </a:spcBef>
              <a:spcAft>
                <a:spcPts val="0"/>
              </a:spcAft>
              <a:buClr>
                <a:schemeClr val="dk1"/>
              </a:buClr>
              <a:buSzPts val="1385"/>
              <a:buChar char="●"/>
            </a:pPr>
            <a:r>
              <a:rPr lang="en-GB" sz="1385">
                <a:solidFill>
                  <a:schemeClr val="dk1"/>
                </a:solidFill>
                <a:latin typeface="Comfortaa"/>
                <a:ea typeface="Comfortaa"/>
                <a:cs typeface="Comfortaa"/>
                <a:sym typeface="Comfortaa"/>
              </a:rPr>
              <a:t>If they finish, pupils write a </a:t>
            </a:r>
            <a:r>
              <a:rPr b="1" lang="en-GB" sz="1385">
                <a:solidFill>
                  <a:schemeClr val="dk1"/>
                </a:solidFill>
                <a:latin typeface="Comfortaa"/>
                <a:ea typeface="Comfortaa"/>
                <a:cs typeface="Comfortaa"/>
                <a:sym typeface="Comfortaa"/>
              </a:rPr>
              <a:t>one-sentence summary</a:t>
            </a:r>
            <a:r>
              <a:rPr lang="en-GB" sz="1385">
                <a:solidFill>
                  <a:schemeClr val="dk1"/>
                </a:solidFill>
                <a:latin typeface="Comfortaa"/>
                <a:ea typeface="Comfortaa"/>
                <a:cs typeface="Comfortaa"/>
                <a:sym typeface="Comfortaa"/>
              </a:rPr>
              <a:t>, then reread to check accuracy.</a:t>
            </a:r>
            <a:endParaRPr sz="1385">
              <a:solidFill>
                <a:schemeClr val="dk1"/>
              </a:solidFill>
              <a:latin typeface="Comfortaa"/>
              <a:ea typeface="Comfortaa"/>
              <a:cs typeface="Comfortaa"/>
              <a:sym typeface="Comfortaa"/>
            </a:endParaRPr>
          </a:p>
          <a:p>
            <a:pPr indent="-316547" lvl="0" marL="457200" rtl="0" algn="l">
              <a:lnSpc>
                <a:spcPct val="80000"/>
              </a:lnSpc>
              <a:spcBef>
                <a:spcPts val="0"/>
              </a:spcBef>
              <a:spcAft>
                <a:spcPts val="0"/>
              </a:spcAft>
              <a:buClr>
                <a:schemeClr val="dk1"/>
              </a:buClr>
              <a:buSzPts val="1385"/>
              <a:buChar char="●"/>
            </a:pPr>
            <a:r>
              <a:rPr lang="en-GB" sz="1385">
                <a:solidFill>
                  <a:schemeClr val="dk1"/>
                </a:solidFill>
                <a:latin typeface="Comfortaa"/>
                <a:ea typeface="Comfortaa"/>
                <a:cs typeface="Comfortaa"/>
                <a:sym typeface="Comfortaa"/>
              </a:rPr>
              <a:t>Gradually increase chunk length; decide which parts are </a:t>
            </a:r>
            <a:r>
              <a:rPr b="1" lang="en-GB" sz="1385">
                <a:solidFill>
                  <a:schemeClr val="dk1"/>
                </a:solidFill>
                <a:latin typeface="Comfortaa"/>
                <a:ea typeface="Comfortaa"/>
                <a:cs typeface="Comfortaa"/>
                <a:sym typeface="Comfortaa"/>
              </a:rPr>
              <a:t>independent</a:t>
            </a:r>
            <a:r>
              <a:rPr lang="en-GB" sz="1385">
                <a:solidFill>
                  <a:schemeClr val="dk1"/>
                </a:solidFill>
                <a:latin typeface="Comfortaa"/>
                <a:ea typeface="Comfortaa"/>
                <a:cs typeface="Comfortaa"/>
                <a:sym typeface="Comfortaa"/>
              </a:rPr>
              <a:t> and which are </a:t>
            </a:r>
            <a:r>
              <a:rPr b="1" lang="en-GB" sz="1385">
                <a:solidFill>
                  <a:schemeClr val="dk1"/>
                </a:solidFill>
                <a:latin typeface="Comfortaa"/>
                <a:ea typeface="Comfortaa"/>
                <a:cs typeface="Comfortaa"/>
                <a:sym typeface="Comfortaa"/>
              </a:rPr>
              <a:t>read aloud</a:t>
            </a:r>
            <a:r>
              <a:rPr lang="en-GB" sz="1385">
                <a:solidFill>
                  <a:schemeClr val="dk1"/>
                </a:solidFill>
                <a:latin typeface="Comfortaa"/>
                <a:ea typeface="Comfortaa"/>
                <a:cs typeface="Comfortaa"/>
                <a:sym typeface="Comfortaa"/>
              </a:rPr>
              <a:t>.</a:t>
            </a:r>
            <a:endParaRPr sz="1695">
              <a:latin typeface="Comfortaa"/>
              <a:ea typeface="Comfortaa"/>
              <a:cs typeface="Comfortaa"/>
              <a:sym typeface="Comforta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23" name="Shape 123"/>
        <p:cNvGrpSpPr/>
        <p:nvPr/>
      </p:nvGrpSpPr>
      <p:grpSpPr>
        <a:xfrm>
          <a:off x="0" y="0"/>
          <a:ext cx="0" cy="0"/>
          <a:chOff x="0" y="0"/>
          <a:chExt cx="0" cy="0"/>
        </a:xfrm>
      </p:grpSpPr>
      <p:sp>
        <p:nvSpPr>
          <p:cNvPr id="124" name="Google Shape;124;g399831a4b8a_0_37"/>
          <p:cNvSpPr txBox="1"/>
          <p:nvPr>
            <p:ph type="title"/>
          </p:nvPr>
        </p:nvSpPr>
        <p:spPr>
          <a:xfrm>
            <a:off x="0" y="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SzPts val="990"/>
              <a:buNone/>
            </a:pPr>
            <a:r>
              <a:rPr lang="en-GB" sz="2220">
                <a:latin typeface="Comfortaa"/>
                <a:ea typeface="Comfortaa"/>
                <a:cs typeface="Comfortaa"/>
                <a:sym typeface="Comfortaa"/>
              </a:rPr>
              <a:t>Close Reading</a:t>
            </a:r>
            <a:endParaRPr sz="2220">
              <a:latin typeface="Comfortaa"/>
              <a:ea typeface="Comfortaa"/>
              <a:cs typeface="Comfortaa"/>
              <a:sym typeface="Comfortaa"/>
            </a:endParaRPr>
          </a:p>
        </p:txBody>
      </p:sp>
      <p:sp>
        <p:nvSpPr>
          <p:cNvPr id="125" name="Google Shape;125;g399831a4b8a_0_37"/>
          <p:cNvSpPr txBox="1"/>
          <p:nvPr>
            <p:ph idx="1" type="body"/>
          </p:nvPr>
        </p:nvSpPr>
        <p:spPr>
          <a:xfrm>
            <a:off x="0" y="411450"/>
            <a:ext cx="9144000" cy="43206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b="1" lang="en-GB" sz="1150">
                <a:solidFill>
                  <a:schemeClr val="dk1"/>
                </a:solidFill>
                <a:latin typeface="Comfortaa"/>
                <a:ea typeface="Comfortaa"/>
                <a:cs typeface="Comfortaa"/>
                <a:sym typeface="Comfortaa"/>
              </a:rPr>
              <a:t>Aim:</a:t>
            </a:r>
            <a:r>
              <a:rPr lang="en-GB" sz="1150">
                <a:solidFill>
                  <a:schemeClr val="dk1"/>
                </a:solidFill>
                <a:latin typeface="Comfortaa"/>
                <a:ea typeface="Comfortaa"/>
                <a:cs typeface="Comfortaa"/>
                <a:sym typeface="Comfortaa"/>
              </a:rPr>
              <a:t> deepen pupils’ analysis of how authors use language and its effect; help pupils understand themselves as readers.</a:t>
            </a: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Focus:</a:t>
            </a:r>
            <a:r>
              <a:rPr lang="en-GB" sz="1150">
                <a:solidFill>
                  <a:schemeClr val="dk1"/>
                </a:solidFill>
                <a:latin typeface="Comfortaa"/>
                <a:ea typeface="Comfortaa"/>
                <a:cs typeface="Comfortaa"/>
                <a:sym typeface="Comfortaa"/>
              </a:rPr>
              <a:t> 1–2 chunks (paragraph → few pages) or a recurring language pattern</a:t>
            </a:r>
            <a:endParaRPr sz="1150">
              <a:solidFill>
                <a:schemeClr val="dk1"/>
              </a:solidFill>
              <a:latin typeface="Comfortaa"/>
              <a:ea typeface="Comfortaa"/>
              <a:cs typeface="Comfortaa"/>
              <a:sym typeface="Comfortaa"/>
            </a:endParaRPr>
          </a:p>
          <a:p>
            <a:pPr indent="-301625" lvl="0" marL="457200" rtl="0" algn="l">
              <a:spcBef>
                <a:spcPts val="1200"/>
              </a:spcBef>
              <a:spcAft>
                <a:spcPts val="0"/>
              </a:spcAft>
              <a:buClr>
                <a:schemeClr val="dk1"/>
              </a:buClr>
              <a:buSzPts val="1150"/>
              <a:buChar char="●"/>
            </a:pPr>
            <a:r>
              <a:rPr b="1" lang="en-GB" sz="1150">
                <a:solidFill>
                  <a:schemeClr val="dk1"/>
                </a:solidFill>
                <a:latin typeface="Comfortaa"/>
                <a:ea typeface="Comfortaa"/>
                <a:cs typeface="Comfortaa"/>
                <a:sym typeface="Comfortaa"/>
              </a:rPr>
              <a:t>Context:</a:t>
            </a:r>
            <a:r>
              <a:rPr lang="en-GB" sz="1150">
                <a:solidFill>
                  <a:schemeClr val="dk1"/>
                </a:solidFill>
                <a:latin typeface="Comfortaa"/>
                <a:ea typeface="Comfortaa"/>
                <a:cs typeface="Comfortaa"/>
                <a:sym typeface="Comfortaa"/>
              </a:rPr>
              <a:t> Briefly situate the extract or whole text (type, place in text, etc.).</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Read vs Discuss:</a:t>
            </a:r>
            <a:r>
              <a:rPr lang="en-GB" sz="1150">
                <a:solidFill>
                  <a:schemeClr val="dk1"/>
                </a:solidFill>
                <a:latin typeface="Comfortaa"/>
                <a:ea typeface="Comfortaa"/>
                <a:cs typeface="Comfortaa"/>
                <a:sym typeface="Comfortaa"/>
              </a:rPr>
              <a:t> Spend little time reading; most time on discussion and analysis.</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Reading methods:</a:t>
            </a:r>
            <a:r>
              <a:rPr lang="en-GB" sz="1150">
                <a:solidFill>
                  <a:schemeClr val="dk1"/>
                </a:solidFill>
                <a:latin typeface="Comfortaa"/>
                <a:ea typeface="Comfortaa"/>
                <a:cs typeface="Comfortaa"/>
                <a:sym typeface="Comfortaa"/>
              </a:rPr>
              <a:t> Mix teacher read-aloud, paired reading, or independent reading as needed.</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Explain sparingly:</a:t>
            </a:r>
            <a:r>
              <a:rPr lang="en-GB" sz="1150">
                <a:solidFill>
                  <a:schemeClr val="dk1"/>
                </a:solidFill>
                <a:latin typeface="Comfortaa"/>
                <a:ea typeface="Comfortaa"/>
                <a:cs typeface="Comfortaa"/>
                <a:sym typeface="Comfortaa"/>
              </a:rPr>
              <a:t> Clarify only what pupils cannot infer with support.</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Questioning:</a:t>
            </a:r>
            <a:r>
              <a:rPr lang="en-GB" sz="1150">
                <a:solidFill>
                  <a:schemeClr val="dk1"/>
                </a:solidFill>
                <a:latin typeface="Comfortaa"/>
                <a:ea typeface="Comfortaa"/>
                <a:cs typeface="Comfortaa"/>
                <a:sym typeface="Comfortaa"/>
              </a:rPr>
              <a:t> Probe themes, underlying meanings and authors’ language choices; allow pupils to give opinions and personal responses.</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Active thinking:</a:t>
            </a:r>
            <a:r>
              <a:rPr lang="en-GB" sz="1150">
                <a:solidFill>
                  <a:schemeClr val="dk1"/>
                </a:solidFill>
                <a:latin typeface="Comfortaa"/>
                <a:ea typeface="Comfortaa"/>
                <a:cs typeface="Comfortaa"/>
                <a:sym typeface="Comfortaa"/>
              </a:rPr>
              <a:t> Use Think–Pair–Share, mini-whiteboards and short written answers to ensure all pupils engage.</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Flexible exploration:</a:t>
            </a:r>
            <a:r>
              <a:rPr lang="en-GB" sz="1150">
                <a:solidFill>
                  <a:schemeClr val="dk1"/>
                </a:solidFill>
                <a:latin typeface="Comfortaa"/>
                <a:ea typeface="Comfortaa"/>
                <a:cs typeface="Comfortaa"/>
                <a:sym typeface="Comfortaa"/>
              </a:rPr>
              <a:t> Let discussions extend beyond planned points, then return to planned themes/language.</a:t>
            </a:r>
            <a:br>
              <a:rPr lang="en-GB" sz="1150">
                <a:solidFill>
                  <a:schemeClr val="dk1"/>
                </a:solidFill>
                <a:latin typeface="Comfortaa"/>
                <a:ea typeface="Comfortaa"/>
                <a:cs typeface="Comfortaa"/>
                <a:sym typeface="Comfortaa"/>
              </a:rPr>
            </a:br>
            <a:endParaRPr sz="1150">
              <a:solidFill>
                <a:schemeClr val="dk1"/>
              </a:solidFill>
              <a:latin typeface="Comfortaa"/>
              <a:ea typeface="Comfortaa"/>
              <a:cs typeface="Comfortaa"/>
              <a:sym typeface="Comfortaa"/>
            </a:endParaRPr>
          </a:p>
          <a:p>
            <a:pPr indent="-301625" lvl="0" marL="457200" rtl="0" algn="l">
              <a:spcBef>
                <a:spcPts val="0"/>
              </a:spcBef>
              <a:spcAft>
                <a:spcPts val="0"/>
              </a:spcAft>
              <a:buClr>
                <a:schemeClr val="dk1"/>
              </a:buClr>
              <a:buSzPts val="1150"/>
              <a:buChar char="●"/>
            </a:pPr>
            <a:r>
              <a:rPr b="1" lang="en-GB" sz="1150">
                <a:solidFill>
                  <a:schemeClr val="dk1"/>
                </a:solidFill>
                <a:latin typeface="Comfortaa"/>
                <a:ea typeface="Comfortaa"/>
                <a:cs typeface="Comfortaa"/>
                <a:sym typeface="Comfortaa"/>
              </a:rPr>
              <a:t>Model strategies for difficulty:</a:t>
            </a:r>
            <a:r>
              <a:rPr lang="en-GB" sz="1150">
                <a:solidFill>
                  <a:schemeClr val="dk1"/>
                </a:solidFill>
                <a:latin typeface="Comfortaa"/>
                <a:ea typeface="Comfortaa"/>
                <a:cs typeface="Comfortaa"/>
                <a:sym typeface="Comfortaa"/>
              </a:rPr>
              <a:t> When text is hard, demonstrate rereading, targeted questioning and summarising—think aloud your reasoning.</a:t>
            </a:r>
            <a:endParaRPr sz="1150">
              <a:latin typeface="Comfortaa"/>
              <a:ea typeface="Comfortaa"/>
              <a:cs typeface="Comfortaa"/>
              <a:sym typeface="Comforta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29" name="Shape 129"/>
        <p:cNvGrpSpPr/>
        <p:nvPr/>
      </p:nvGrpSpPr>
      <p:grpSpPr>
        <a:xfrm>
          <a:off x="0" y="0"/>
          <a:ext cx="0" cy="0"/>
          <a:chOff x="0" y="0"/>
          <a:chExt cx="0" cy="0"/>
        </a:xfrm>
      </p:grpSpPr>
      <p:sp>
        <p:nvSpPr>
          <p:cNvPr id="130" name="Google Shape;130;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Clr>
                <a:schemeClr val="dk1"/>
              </a:buClr>
              <a:buSzPct val="36666"/>
              <a:buFont typeface="Arial"/>
              <a:buNone/>
            </a:pPr>
            <a:r>
              <a:rPr b="1" lang="en-GB" sz="3000">
                <a:latin typeface="Comfortaa"/>
                <a:ea typeface="Comfortaa"/>
                <a:cs typeface="Comfortaa"/>
                <a:sym typeface="Comfortaa"/>
              </a:rPr>
              <a:t>How can reading fluency be developed? </a:t>
            </a:r>
            <a:endParaRPr b="1" sz="3000">
              <a:latin typeface="Comfortaa"/>
              <a:ea typeface="Comfortaa"/>
              <a:cs typeface="Comfortaa"/>
              <a:sym typeface="Comfortaa"/>
            </a:endParaRPr>
          </a:p>
          <a:p>
            <a:pPr indent="0" lvl="0" marL="0" rtl="0" algn="l">
              <a:lnSpc>
                <a:spcPct val="100000"/>
              </a:lnSpc>
              <a:spcBef>
                <a:spcPts val="0"/>
              </a:spcBef>
              <a:spcAft>
                <a:spcPts val="0"/>
              </a:spcAft>
              <a:buSzPct val="111111"/>
              <a:buNone/>
            </a:pPr>
            <a:r>
              <a:t/>
            </a:r>
            <a:endParaRPr>
              <a:latin typeface="Comfortaa"/>
              <a:ea typeface="Comfortaa"/>
              <a:cs typeface="Comfortaa"/>
              <a:sym typeface="Comfortaa"/>
            </a:endParaRPr>
          </a:p>
        </p:txBody>
      </p:sp>
      <p:sp>
        <p:nvSpPr>
          <p:cNvPr id="131" name="Google Shape;131;p1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Clr>
                <a:schemeClr val="dk1"/>
              </a:buClr>
              <a:buSzPts val="1100"/>
              <a:buFont typeface="Arial"/>
              <a:buNone/>
            </a:pPr>
            <a:r>
              <a:rPr b="1" lang="en-GB" sz="1800" u="sng">
                <a:solidFill>
                  <a:schemeClr val="dk1"/>
                </a:solidFill>
                <a:latin typeface="Comfortaa"/>
                <a:ea typeface="Comfortaa"/>
                <a:cs typeface="Comfortaa"/>
                <a:sym typeface="Comfortaa"/>
              </a:rPr>
              <a:t>Guided oral reading</a:t>
            </a:r>
            <a:endParaRPr b="1" sz="1800" u="sng">
              <a:solidFill>
                <a:schemeClr val="dk1"/>
              </a:solidFill>
              <a:latin typeface="Comfortaa"/>
              <a:ea typeface="Comfortaa"/>
              <a:cs typeface="Comfortaa"/>
              <a:sym typeface="Comfortaa"/>
            </a:endParaRPr>
          </a:p>
          <a:p>
            <a:pPr indent="0" lvl="0" marL="0" rtl="0" algn="l">
              <a:lnSpc>
                <a:spcPct val="115000"/>
              </a:lnSpc>
              <a:spcBef>
                <a:spcPts val="1200"/>
              </a:spcBef>
              <a:spcAft>
                <a:spcPts val="1200"/>
              </a:spcAft>
              <a:buClr>
                <a:schemeClr val="dk1"/>
              </a:buClr>
              <a:buSzPts val="1100"/>
              <a:buFont typeface="Arial"/>
              <a:buNone/>
            </a:pPr>
            <a:r>
              <a:rPr lang="en-GB" sz="1800">
                <a:solidFill>
                  <a:schemeClr val="dk1"/>
                </a:solidFill>
                <a:latin typeface="Comfortaa"/>
                <a:ea typeface="Comfortaa"/>
                <a:cs typeface="Comfortaa"/>
                <a:sym typeface="Comfortaa"/>
              </a:rPr>
              <a:t>Guided oral reading instruction is when fluent reading of a text is demonstrated by an adult or peer, modelling the 3 Ps (pronunciation, phrasing and prosody). Pupils then read the same text aloud with appropriate feedback. </a:t>
            </a:r>
            <a:endParaRPr sz="1800">
              <a:latin typeface="Comfortaa"/>
              <a:ea typeface="Comfortaa"/>
              <a:cs typeface="Comfortaa"/>
              <a:sym typeface="Comfortaa"/>
            </a:endParaRPr>
          </a:p>
        </p:txBody>
      </p:sp>
      <p:sp>
        <p:nvSpPr>
          <p:cNvPr id="132" name="Google Shape;132;p1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lnSpcReduction="10000"/>
          </a:bodyPr>
          <a:lstStyle/>
          <a:p>
            <a:pPr indent="0" lvl="0" marL="0" rtl="0" algn="l">
              <a:lnSpc>
                <a:spcPct val="115000"/>
              </a:lnSpc>
              <a:spcBef>
                <a:spcPts val="0"/>
              </a:spcBef>
              <a:spcAft>
                <a:spcPts val="0"/>
              </a:spcAft>
              <a:buClr>
                <a:schemeClr val="dk1"/>
              </a:buClr>
              <a:buSzPts val="1100"/>
              <a:buFont typeface="Arial"/>
              <a:buNone/>
            </a:pPr>
            <a:r>
              <a:rPr b="1" lang="en-GB" sz="1800" u="sng">
                <a:solidFill>
                  <a:schemeClr val="dk1"/>
                </a:solidFill>
                <a:latin typeface="Comfortaa"/>
                <a:ea typeface="Comfortaa"/>
                <a:cs typeface="Comfortaa"/>
                <a:sym typeface="Comfortaa"/>
              </a:rPr>
              <a:t>Repeated Reading</a:t>
            </a:r>
            <a:endParaRPr b="1" sz="1800" u="sng">
              <a:solidFill>
                <a:schemeClr val="dk1"/>
              </a:solidFill>
              <a:latin typeface="Comfortaa"/>
              <a:ea typeface="Comfortaa"/>
              <a:cs typeface="Comfortaa"/>
              <a:sym typeface="Comfortaa"/>
            </a:endParaRPr>
          </a:p>
          <a:p>
            <a:pPr indent="0" lvl="0" marL="0" rtl="0" algn="l">
              <a:lnSpc>
                <a:spcPct val="115000"/>
              </a:lnSpc>
              <a:spcBef>
                <a:spcPts val="1200"/>
              </a:spcBef>
              <a:spcAft>
                <a:spcPts val="1200"/>
              </a:spcAft>
              <a:buClr>
                <a:schemeClr val="dk1"/>
              </a:buClr>
              <a:buSzPts val="1100"/>
              <a:buFont typeface="Arial"/>
              <a:buNone/>
            </a:pPr>
            <a:r>
              <a:rPr lang="en-GB" sz="1800">
                <a:solidFill>
                  <a:schemeClr val="dk1"/>
                </a:solidFill>
                <a:latin typeface="Comfortaa"/>
                <a:ea typeface="Comfortaa"/>
                <a:cs typeface="Comfortaa"/>
                <a:sym typeface="Comfortaa"/>
              </a:rPr>
              <a:t>Repeated reading is when pupils re-read a short and meaningful passage a set number of times or until they reach a suitable level of fluency. Strategies such as choral or echo reading can help to provide oral support for reading for pupils. </a:t>
            </a:r>
            <a:endParaRPr sz="1800">
              <a:latin typeface="Comfortaa"/>
              <a:ea typeface="Comfortaa"/>
              <a:cs typeface="Comfortaa"/>
              <a:sym typeface="Comforta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36" name="Shape 136"/>
        <p:cNvGrpSpPr/>
        <p:nvPr/>
      </p:nvGrpSpPr>
      <p:grpSpPr>
        <a:xfrm>
          <a:off x="0" y="0"/>
          <a:ext cx="0" cy="0"/>
          <a:chOff x="0" y="0"/>
          <a:chExt cx="0" cy="0"/>
        </a:xfrm>
      </p:grpSpPr>
      <p:sp>
        <p:nvSpPr>
          <p:cNvPr id="137" name="Google Shape;137;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a:latin typeface="Comfortaa"/>
                <a:ea typeface="Comfortaa"/>
                <a:cs typeface="Comfortaa"/>
                <a:sym typeface="Comfortaa"/>
              </a:rPr>
              <a:t>Useful Strategies</a:t>
            </a:r>
            <a:endParaRPr b="1">
              <a:latin typeface="Comfortaa"/>
              <a:ea typeface="Comfortaa"/>
              <a:cs typeface="Comfortaa"/>
              <a:sym typeface="Comfortaa"/>
            </a:endParaRPr>
          </a:p>
        </p:txBody>
      </p:sp>
      <p:sp>
        <p:nvSpPr>
          <p:cNvPr id="138" name="Google Shape;138;p19"/>
          <p:cNvSpPr txBox="1"/>
          <p:nvPr>
            <p:ph idx="1" type="body"/>
          </p:nvPr>
        </p:nvSpPr>
        <p:spPr>
          <a:xfrm>
            <a:off x="311700" y="1152475"/>
            <a:ext cx="8242200" cy="3416400"/>
          </a:xfrm>
          <a:prstGeom prst="rect">
            <a:avLst/>
          </a:prstGeom>
          <a:noFill/>
          <a:ln>
            <a:noFill/>
          </a:ln>
        </p:spPr>
        <p:txBody>
          <a:bodyPr anchorCtr="0" anchor="t" bIns="91425" lIns="91425" spcFirstLastPara="1" rIns="91425" wrap="square" tIns="91425">
            <a:normAutofit lnSpcReduction="20000"/>
          </a:bodyPr>
          <a:lstStyle/>
          <a:p>
            <a:pPr indent="-336550" lvl="0" marL="457200" rtl="0" algn="l">
              <a:lnSpc>
                <a:spcPct val="100000"/>
              </a:lnSpc>
              <a:spcBef>
                <a:spcPts val="0"/>
              </a:spcBef>
              <a:spcAft>
                <a:spcPts val="0"/>
              </a:spcAft>
              <a:buClr>
                <a:schemeClr val="dk1"/>
              </a:buClr>
              <a:buSzPts val="1700"/>
              <a:buFont typeface="Comfortaa"/>
              <a:buAutoNum type="arabicPeriod"/>
            </a:pPr>
            <a:r>
              <a:rPr lang="en-GB" sz="1700">
                <a:solidFill>
                  <a:schemeClr val="dk1"/>
                </a:solidFill>
                <a:latin typeface="Comfortaa"/>
                <a:ea typeface="Comfortaa"/>
                <a:cs typeface="Comfortaa"/>
                <a:sym typeface="Comfortaa"/>
              </a:rPr>
              <a:t>Echo reading</a:t>
            </a:r>
            <a:endParaRPr sz="1700">
              <a:solidFill>
                <a:schemeClr val="dk1"/>
              </a:solidFill>
              <a:latin typeface="Comfortaa"/>
              <a:ea typeface="Comfortaa"/>
              <a:cs typeface="Comfortaa"/>
              <a:sym typeface="Comfortaa"/>
            </a:endParaRPr>
          </a:p>
          <a:p>
            <a:pPr indent="-336550" lvl="0" marL="457200" rtl="0" algn="l">
              <a:lnSpc>
                <a:spcPct val="100000"/>
              </a:lnSpc>
              <a:spcBef>
                <a:spcPts val="0"/>
              </a:spcBef>
              <a:spcAft>
                <a:spcPts val="0"/>
              </a:spcAft>
              <a:buClr>
                <a:schemeClr val="dk1"/>
              </a:buClr>
              <a:buSzPts val="1700"/>
              <a:buFont typeface="Comfortaa"/>
              <a:buAutoNum type="arabicPeriod"/>
            </a:pPr>
            <a:r>
              <a:rPr lang="en-GB" sz="1700">
                <a:solidFill>
                  <a:schemeClr val="dk1"/>
                </a:solidFill>
                <a:latin typeface="Comfortaa"/>
                <a:ea typeface="Comfortaa"/>
                <a:cs typeface="Comfortaa"/>
                <a:sym typeface="Comfortaa"/>
              </a:rPr>
              <a:t>Choral/Shared Reading</a:t>
            </a:r>
            <a:endParaRPr sz="1700">
              <a:solidFill>
                <a:schemeClr val="dk1"/>
              </a:solidFill>
              <a:latin typeface="Comfortaa"/>
              <a:ea typeface="Comfortaa"/>
              <a:cs typeface="Comfortaa"/>
              <a:sym typeface="Comfortaa"/>
            </a:endParaRPr>
          </a:p>
          <a:p>
            <a:pPr indent="-336550" lvl="0" marL="457200" rtl="0" algn="l">
              <a:lnSpc>
                <a:spcPct val="100000"/>
              </a:lnSpc>
              <a:spcBef>
                <a:spcPts val="0"/>
              </a:spcBef>
              <a:spcAft>
                <a:spcPts val="0"/>
              </a:spcAft>
              <a:buClr>
                <a:schemeClr val="dk1"/>
              </a:buClr>
              <a:buSzPts val="1700"/>
              <a:buFont typeface="Comfortaa"/>
              <a:buAutoNum type="arabicPeriod"/>
            </a:pPr>
            <a:r>
              <a:rPr lang="en-GB" sz="1700">
                <a:solidFill>
                  <a:schemeClr val="dk1"/>
                </a:solidFill>
                <a:latin typeface="Comfortaa"/>
                <a:ea typeface="Comfortaa"/>
                <a:cs typeface="Comfortaa"/>
                <a:sym typeface="Comfortaa"/>
              </a:rPr>
              <a:t>Paired repeated readings</a:t>
            </a:r>
            <a:endParaRPr sz="1700">
              <a:solidFill>
                <a:schemeClr val="dk1"/>
              </a:solidFill>
              <a:latin typeface="Comfortaa"/>
              <a:ea typeface="Comfortaa"/>
              <a:cs typeface="Comfortaa"/>
              <a:sym typeface="Comfortaa"/>
            </a:endParaRPr>
          </a:p>
          <a:p>
            <a:pPr indent="-336550" lvl="0" marL="457200" rtl="0" algn="l">
              <a:lnSpc>
                <a:spcPct val="100000"/>
              </a:lnSpc>
              <a:spcBef>
                <a:spcPts val="0"/>
              </a:spcBef>
              <a:spcAft>
                <a:spcPts val="0"/>
              </a:spcAft>
              <a:buClr>
                <a:schemeClr val="dk1"/>
              </a:buClr>
              <a:buSzPts val="1700"/>
              <a:buFont typeface="Arial"/>
              <a:buAutoNum type="arabicPeriod"/>
            </a:pPr>
            <a:r>
              <a:rPr b="1" lang="en-GB" sz="1700">
                <a:solidFill>
                  <a:schemeClr val="dk1"/>
                </a:solidFill>
                <a:latin typeface="Comfortaa"/>
                <a:ea typeface="Comfortaa"/>
                <a:cs typeface="Comfortaa"/>
                <a:sym typeface="Comfortaa"/>
              </a:rPr>
              <a:t>Books on iPad: </a:t>
            </a:r>
            <a:r>
              <a:rPr lang="en-GB" sz="1700">
                <a:solidFill>
                  <a:schemeClr val="dk1"/>
                </a:solidFill>
                <a:latin typeface="Comfortaa"/>
                <a:ea typeface="Comfortaa"/>
                <a:cs typeface="Comfortaa"/>
                <a:sym typeface="Comfortaa"/>
              </a:rPr>
              <a:t>Have children follow along as the book is read, reading with the narrator where possible. Enable the phrased highlighted reading to help readers follow along.</a:t>
            </a:r>
            <a:endParaRPr sz="1700">
              <a:solidFill>
                <a:schemeClr val="dk1"/>
              </a:solidFill>
              <a:latin typeface="Comfortaa"/>
              <a:ea typeface="Comfortaa"/>
              <a:cs typeface="Comfortaa"/>
              <a:sym typeface="Comfortaa"/>
            </a:endParaRPr>
          </a:p>
          <a:p>
            <a:pPr indent="-336550" lvl="0" marL="457200" rtl="0" algn="l">
              <a:lnSpc>
                <a:spcPct val="100000"/>
              </a:lnSpc>
              <a:spcBef>
                <a:spcPts val="0"/>
              </a:spcBef>
              <a:spcAft>
                <a:spcPts val="0"/>
              </a:spcAft>
              <a:buClr>
                <a:schemeClr val="dk1"/>
              </a:buClr>
              <a:buSzPts val="1700"/>
              <a:buFont typeface="Arial"/>
              <a:buAutoNum type="arabicPeriod"/>
            </a:pPr>
            <a:r>
              <a:rPr b="1" lang="en-GB" sz="1700">
                <a:solidFill>
                  <a:schemeClr val="dk1"/>
                </a:solidFill>
                <a:latin typeface="Comfortaa"/>
                <a:ea typeface="Comfortaa"/>
                <a:cs typeface="Comfortaa"/>
                <a:sym typeface="Comfortaa"/>
              </a:rPr>
              <a:t>Repeated readings: </a:t>
            </a:r>
            <a:r>
              <a:rPr lang="en-GB" sz="1700">
                <a:solidFill>
                  <a:schemeClr val="dk1"/>
                </a:solidFill>
                <a:latin typeface="Comfortaa"/>
                <a:ea typeface="Comfortaa"/>
                <a:cs typeface="Comfortaa"/>
                <a:sym typeface="Comfortaa"/>
              </a:rPr>
              <a:t>As a child reads a passage at his or hers instructional level, the teacher times the reading. The teacher then gives feedback on word recognition, phrasing, and the number of words read per minute the child read accurately and records the data on a graph. The child practices reading the same selection independently or with partner. The process is repeated and progress is plotted on graph. This also help with sight word recognition.</a:t>
            </a:r>
            <a:endParaRPr sz="1700">
              <a:solidFill>
                <a:schemeClr val="dk1"/>
              </a:solidFill>
              <a:latin typeface="Comfortaa"/>
              <a:ea typeface="Comfortaa"/>
              <a:cs typeface="Comfortaa"/>
              <a:sym typeface="Comforta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42" name="Shape 142"/>
        <p:cNvGrpSpPr/>
        <p:nvPr/>
      </p:nvGrpSpPr>
      <p:grpSpPr>
        <a:xfrm>
          <a:off x="0" y="0"/>
          <a:ext cx="0" cy="0"/>
          <a:chOff x="0" y="0"/>
          <a:chExt cx="0" cy="0"/>
        </a:xfrm>
      </p:grpSpPr>
      <p:sp>
        <p:nvSpPr>
          <p:cNvPr id="143" name="Google Shape;143;g3a0f7d98062_0_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Link to year 3 slides</a:t>
            </a:r>
            <a:endParaRPr/>
          </a:p>
        </p:txBody>
      </p:sp>
      <p:sp>
        <p:nvSpPr>
          <p:cNvPr id="144" name="Google Shape;144;g3a0f7d98062_0_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48" name="Shape 148"/>
        <p:cNvGrpSpPr/>
        <p:nvPr/>
      </p:nvGrpSpPr>
      <p:grpSpPr>
        <a:xfrm>
          <a:off x="0" y="0"/>
          <a:ext cx="0" cy="0"/>
          <a:chOff x="0" y="0"/>
          <a:chExt cx="0" cy="0"/>
        </a:xfrm>
      </p:grpSpPr>
      <p:sp>
        <p:nvSpPr>
          <p:cNvPr id="149" name="Google Shape;149;p23"/>
          <p:cNvSpPr txBox="1"/>
          <p:nvPr>
            <p:ph type="title"/>
          </p:nvPr>
        </p:nvSpPr>
        <p:spPr>
          <a:xfrm>
            <a:off x="311700" y="234400"/>
            <a:ext cx="6211500" cy="783300"/>
          </a:xfrm>
          <a:prstGeom prst="rect">
            <a:avLst/>
          </a:prstGeom>
          <a:noFill/>
          <a:ln>
            <a:noFill/>
          </a:ln>
        </p:spPr>
        <p:txBody>
          <a:bodyPr anchorCtr="0" anchor="t" bIns="91425" lIns="91425" spcFirstLastPara="1" rIns="91425" wrap="square" tIns="91425">
            <a:noAutofit/>
          </a:bodyPr>
          <a:lstStyle/>
          <a:p>
            <a:pPr indent="0" lvl="0" marL="0" marR="0" rtl="0" algn="l">
              <a:lnSpc>
                <a:spcPct val="95000"/>
              </a:lnSpc>
              <a:spcBef>
                <a:spcPts val="2700"/>
              </a:spcBef>
              <a:spcAft>
                <a:spcPts val="0"/>
              </a:spcAft>
              <a:buSzPts val="990"/>
              <a:buNone/>
            </a:pPr>
            <a:r>
              <a:rPr b="1" lang="en-GB" sz="2720">
                <a:latin typeface="Cambria"/>
                <a:ea typeface="Cambria"/>
                <a:cs typeface="Cambria"/>
                <a:sym typeface="Cambria"/>
              </a:rPr>
              <a:t>6 P’s:</a:t>
            </a:r>
            <a:endParaRPr b="1" sz="2720">
              <a:latin typeface="Cambria"/>
              <a:ea typeface="Cambria"/>
              <a:cs typeface="Cambria"/>
              <a:sym typeface="Cambria"/>
            </a:endParaRPr>
          </a:p>
          <a:p>
            <a:pPr indent="0" lvl="0" marL="0" marR="0" rtl="0" algn="l">
              <a:lnSpc>
                <a:spcPct val="95000"/>
              </a:lnSpc>
              <a:spcBef>
                <a:spcPts val="2700"/>
              </a:spcBef>
              <a:spcAft>
                <a:spcPts val="2700"/>
              </a:spcAft>
              <a:buSzPts val="990"/>
              <a:buNone/>
            </a:pPr>
            <a:r>
              <a:t/>
            </a:r>
            <a:endParaRPr sz="1620">
              <a:latin typeface="Cambria"/>
              <a:ea typeface="Cambria"/>
              <a:cs typeface="Cambria"/>
              <a:sym typeface="Cambria"/>
            </a:endParaRPr>
          </a:p>
        </p:txBody>
      </p:sp>
      <p:sp>
        <p:nvSpPr>
          <p:cNvPr id="150" name="Google Shape;150;p23"/>
          <p:cNvSpPr txBox="1"/>
          <p:nvPr>
            <p:ph idx="1" type="body"/>
          </p:nvPr>
        </p:nvSpPr>
        <p:spPr>
          <a:xfrm>
            <a:off x="311700" y="1152475"/>
            <a:ext cx="36597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2700"/>
              </a:spcBef>
              <a:spcAft>
                <a:spcPts val="0"/>
              </a:spcAft>
              <a:buSzPts val="1800"/>
              <a:buNone/>
            </a:pPr>
            <a:r>
              <a:rPr lang="en-GB" sz="3400">
                <a:solidFill>
                  <a:schemeClr val="dk1"/>
                </a:solidFill>
                <a:latin typeface="Comfortaa"/>
                <a:ea typeface="Comfortaa"/>
                <a:cs typeface="Comfortaa"/>
                <a:sym typeface="Comfortaa"/>
              </a:rPr>
              <a:t>pace</a:t>
            </a:r>
            <a:endParaRPr sz="3400">
              <a:solidFill>
                <a:schemeClr val="dk1"/>
              </a:solidFill>
              <a:latin typeface="Comfortaa"/>
              <a:ea typeface="Comfortaa"/>
              <a:cs typeface="Comfortaa"/>
              <a:sym typeface="Comfortaa"/>
            </a:endParaRPr>
          </a:p>
          <a:p>
            <a:pPr indent="0" lvl="0" marL="0" rtl="0" algn="l">
              <a:lnSpc>
                <a:spcPct val="150000"/>
              </a:lnSpc>
              <a:spcBef>
                <a:spcPts val="2700"/>
              </a:spcBef>
              <a:spcAft>
                <a:spcPts val="0"/>
              </a:spcAft>
              <a:buSzPts val="1800"/>
              <a:buNone/>
            </a:pPr>
            <a:r>
              <a:rPr lang="en-GB" sz="3400">
                <a:solidFill>
                  <a:schemeClr val="dk1"/>
                </a:solidFill>
                <a:latin typeface="Comfortaa"/>
                <a:ea typeface="Comfortaa"/>
                <a:cs typeface="Comfortaa"/>
                <a:sym typeface="Comfortaa"/>
              </a:rPr>
              <a:t>pitch</a:t>
            </a:r>
            <a:endParaRPr sz="3400">
              <a:solidFill>
                <a:schemeClr val="dk1"/>
              </a:solidFill>
              <a:latin typeface="Comfortaa"/>
              <a:ea typeface="Comfortaa"/>
              <a:cs typeface="Comfortaa"/>
              <a:sym typeface="Comfortaa"/>
            </a:endParaRPr>
          </a:p>
          <a:p>
            <a:pPr indent="0" lvl="0" marL="0" rtl="0" algn="l">
              <a:lnSpc>
                <a:spcPct val="150000"/>
              </a:lnSpc>
              <a:spcBef>
                <a:spcPts val="2700"/>
              </a:spcBef>
              <a:spcAft>
                <a:spcPts val="0"/>
              </a:spcAft>
              <a:buSzPts val="1800"/>
              <a:buNone/>
            </a:pPr>
            <a:r>
              <a:rPr lang="en-GB" sz="3400">
                <a:solidFill>
                  <a:schemeClr val="dk1"/>
                </a:solidFill>
                <a:latin typeface="Comfortaa"/>
                <a:ea typeface="Comfortaa"/>
                <a:cs typeface="Comfortaa"/>
                <a:sym typeface="Comfortaa"/>
              </a:rPr>
              <a:t>pauses</a:t>
            </a:r>
            <a:endParaRPr sz="3400">
              <a:solidFill>
                <a:schemeClr val="dk1"/>
              </a:solidFill>
              <a:latin typeface="Comfortaa"/>
              <a:ea typeface="Comfortaa"/>
              <a:cs typeface="Comfortaa"/>
              <a:sym typeface="Comfortaa"/>
            </a:endParaRPr>
          </a:p>
          <a:p>
            <a:pPr indent="0" lvl="0" marL="0" rtl="0" algn="l">
              <a:lnSpc>
                <a:spcPct val="95000"/>
              </a:lnSpc>
              <a:spcBef>
                <a:spcPts val="2700"/>
              </a:spcBef>
              <a:spcAft>
                <a:spcPts val="2700"/>
              </a:spcAft>
              <a:buSzPts val="1800"/>
              <a:buNone/>
            </a:pPr>
            <a:r>
              <a:t/>
            </a:r>
            <a:endParaRPr sz="1700">
              <a:latin typeface="Comfortaa"/>
              <a:ea typeface="Comfortaa"/>
              <a:cs typeface="Comfortaa"/>
              <a:sym typeface="Comfortaa"/>
            </a:endParaRPr>
          </a:p>
        </p:txBody>
      </p:sp>
      <p:pic>
        <p:nvPicPr>
          <p:cNvPr id="151" name="Google Shape;151;p23"/>
          <p:cNvPicPr preferRelativeResize="0"/>
          <p:nvPr/>
        </p:nvPicPr>
        <p:blipFill rotWithShape="1">
          <a:blip r:embed="rId3">
            <a:alphaModFix/>
          </a:blip>
          <a:srcRect b="13004" l="0" r="0" t="0"/>
          <a:stretch/>
        </p:blipFill>
        <p:spPr>
          <a:xfrm>
            <a:off x="1759775" y="1152475"/>
            <a:ext cx="1080574" cy="940076"/>
          </a:xfrm>
          <a:prstGeom prst="rect">
            <a:avLst/>
          </a:prstGeom>
          <a:noFill/>
          <a:ln>
            <a:noFill/>
          </a:ln>
        </p:spPr>
      </p:pic>
      <p:sp>
        <p:nvSpPr>
          <p:cNvPr id="152" name="Google Shape;152;p23"/>
          <p:cNvSpPr txBox="1"/>
          <p:nvPr/>
        </p:nvSpPr>
        <p:spPr>
          <a:xfrm>
            <a:off x="4468788" y="1152475"/>
            <a:ext cx="3000000" cy="2970600"/>
          </a:xfrm>
          <a:prstGeom prst="rect">
            <a:avLst/>
          </a:prstGeom>
          <a:noFill/>
          <a:ln>
            <a:noFill/>
          </a:ln>
        </p:spPr>
        <p:txBody>
          <a:bodyPr anchorCtr="0" anchor="t" bIns="91425" lIns="91425" spcFirstLastPara="1" rIns="91425" wrap="square" tIns="91425">
            <a:spAutoFit/>
          </a:bodyPr>
          <a:lstStyle/>
          <a:p>
            <a:pPr indent="0" lvl="0" marL="0" marR="0" rtl="0" algn="l">
              <a:lnSpc>
                <a:spcPct val="150000"/>
              </a:lnSpc>
              <a:spcBef>
                <a:spcPts val="2700"/>
              </a:spcBef>
              <a:spcAft>
                <a:spcPts val="0"/>
              </a:spcAft>
              <a:buClr>
                <a:srgbClr val="000000"/>
              </a:buClr>
              <a:buSzPts val="3600"/>
              <a:buFont typeface="Arial"/>
              <a:buNone/>
            </a:pPr>
            <a:r>
              <a:rPr i="0" lang="en-GB" sz="3400" u="none" cap="none" strike="noStrike">
                <a:solidFill>
                  <a:schemeClr val="dk1"/>
                </a:solidFill>
                <a:latin typeface="Comfortaa"/>
                <a:ea typeface="Comfortaa"/>
                <a:cs typeface="Comfortaa"/>
                <a:sym typeface="Comfortaa"/>
              </a:rPr>
              <a:t>punctuation</a:t>
            </a:r>
            <a:endParaRPr i="0" sz="3400" u="none" cap="none" strike="noStrike">
              <a:solidFill>
                <a:schemeClr val="dk1"/>
              </a:solidFill>
              <a:latin typeface="Comfortaa"/>
              <a:ea typeface="Comfortaa"/>
              <a:cs typeface="Comfortaa"/>
              <a:sym typeface="Comfortaa"/>
            </a:endParaRPr>
          </a:p>
          <a:p>
            <a:pPr indent="0" lvl="0" marL="0" marR="0" rtl="0" algn="l">
              <a:lnSpc>
                <a:spcPct val="150000"/>
              </a:lnSpc>
              <a:spcBef>
                <a:spcPts val="2700"/>
              </a:spcBef>
              <a:spcAft>
                <a:spcPts val="0"/>
              </a:spcAft>
              <a:buClr>
                <a:srgbClr val="000000"/>
              </a:buClr>
              <a:buSzPts val="3600"/>
              <a:buFont typeface="Arial"/>
              <a:buNone/>
            </a:pPr>
            <a:r>
              <a:rPr i="0" lang="en-GB" sz="3400" u="none" cap="none" strike="noStrike">
                <a:solidFill>
                  <a:schemeClr val="dk1"/>
                </a:solidFill>
                <a:latin typeface="Comfortaa"/>
                <a:ea typeface="Comfortaa"/>
                <a:cs typeface="Comfortaa"/>
                <a:sym typeface="Comfortaa"/>
              </a:rPr>
              <a:t>personality</a:t>
            </a:r>
            <a:endParaRPr i="0" sz="3400" u="none" cap="none" strike="noStrike">
              <a:solidFill>
                <a:schemeClr val="dk1"/>
              </a:solidFill>
              <a:latin typeface="Comfortaa"/>
              <a:ea typeface="Comfortaa"/>
              <a:cs typeface="Comfortaa"/>
              <a:sym typeface="Comfortaa"/>
            </a:endParaRPr>
          </a:p>
          <a:p>
            <a:pPr indent="0" lvl="0" marL="0" marR="0" rtl="0" algn="l">
              <a:lnSpc>
                <a:spcPct val="150000"/>
              </a:lnSpc>
              <a:spcBef>
                <a:spcPts val="2700"/>
              </a:spcBef>
              <a:spcAft>
                <a:spcPts val="2700"/>
              </a:spcAft>
              <a:buClr>
                <a:srgbClr val="000000"/>
              </a:buClr>
              <a:buSzPts val="3600"/>
              <a:buFont typeface="Arial"/>
              <a:buNone/>
            </a:pPr>
            <a:r>
              <a:rPr i="0" lang="en-GB" sz="3400" u="none" cap="none" strike="noStrike">
                <a:solidFill>
                  <a:schemeClr val="dk1"/>
                </a:solidFill>
                <a:latin typeface="Comfortaa"/>
                <a:ea typeface="Comfortaa"/>
                <a:cs typeface="Comfortaa"/>
                <a:sym typeface="Comfortaa"/>
              </a:rPr>
              <a:t>power</a:t>
            </a:r>
            <a:endParaRPr i="0" sz="3000" u="none" cap="none" strike="noStrike">
              <a:solidFill>
                <a:srgbClr val="000000"/>
              </a:solidFill>
              <a:latin typeface="Comfortaa"/>
              <a:ea typeface="Comfortaa"/>
              <a:cs typeface="Comfortaa"/>
              <a:sym typeface="Comfortaa"/>
            </a:endParaRPr>
          </a:p>
        </p:txBody>
      </p:sp>
      <p:pic>
        <p:nvPicPr>
          <p:cNvPr id="153" name="Google Shape;153;p23"/>
          <p:cNvPicPr preferRelativeResize="0"/>
          <p:nvPr/>
        </p:nvPicPr>
        <p:blipFill rotWithShape="1">
          <a:blip r:embed="rId4">
            <a:alphaModFix/>
          </a:blip>
          <a:srcRect b="13434" l="0" r="0" t="0"/>
          <a:stretch/>
        </p:blipFill>
        <p:spPr>
          <a:xfrm>
            <a:off x="1952250" y="3467220"/>
            <a:ext cx="1080574" cy="935431"/>
          </a:xfrm>
          <a:prstGeom prst="rect">
            <a:avLst/>
          </a:prstGeom>
          <a:noFill/>
          <a:ln>
            <a:noFill/>
          </a:ln>
        </p:spPr>
      </p:pic>
      <p:pic>
        <p:nvPicPr>
          <p:cNvPr id="154" name="Google Shape;154;p23"/>
          <p:cNvPicPr preferRelativeResize="0"/>
          <p:nvPr/>
        </p:nvPicPr>
        <p:blipFill rotWithShape="1">
          <a:blip r:embed="rId5">
            <a:alphaModFix/>
          </a:blip>
          <a:srcRect b="15051" l="0" r="0" t="0"/>
          <a:stretch/>
        </p:blipFill>
        <p:spPr>
          <a:xfrm>
            <a:off x="7261500" y="1278412"/>
            <a:ext cx="592279" cy="503101"/>
          </a:xfrm>
          <a:prstGeom prst="rect">
            <a:avLst/>
          </a:prstGeom>
          <a:noFill/>
          <a:ln>
            <a:noFill/>
          </a:ln>
        </p:spPr>
      </p:pic>
      <p:pic>
        <p:nvPicPr>
          <p:cNvPr id="155" name="Google Shape;155;p23"/>
          <p:cNvPicPr preferRelativeResize="0"/>
          <p:nvPr/>
        </p:nvPicPr>
        <p:blipFill rotWithShape="1">
          <a:blip r:embed="rId6">
            <a:alphaModFix/>
          </a:blip>
          <a:srcRect b="18073" l="0" r="0" t="0"/>
          <a:stretch/>
        </p:blipFill>
        <p:spPr>
          <a:xfrm>
            <a:off x="7498554" y="1278412"/>
            <a:ext cx="592279" cy="485231"/>
          </a:xfrm>
          <a:prstGeom prst="rect">
            <a:avLst/>
          </a:prstGeom>
          <a:noFill/>
          <a:ln>
            <a:noFill/>
          </a:ln>
        </p:spPr>
      </p:pic>
      <p:pic>
        <p:nvPicPr>
          <p:cNvPr id="156" name="Google Shape;156;p23"/>
          <p:cNvPicPr preferRelativeResize="0"/>
          <p:nvPr/>
        </p:nvPicPr>
        <p:blipFill rotWithShape="1">
          <a:blip r:embed="rId7">
            <a:alphaModFix/>
          </a:blip>
          <a:srcRect b="13970" l="0" r="0" t="0"/>
          <a:stretch/>
        </p:blipFill>
        <p:spPr>
          <a:xfrm>
            <a:off x="7966170" y="1274575"/>
            <a:ext cx="592279" cy="509549"/>
          </a:xfrm>
          <a:prstGeom prst="rect">
            <a:avLst/>
          </a:prstGeom>
          <a:noFill/>
          <a:ln>
            <a:noFill/>
          </a:ln>
        </p:spPr>
      </p:pic>
      <p:pic>
        <p:nvPicPr>
          <p:cNvPr id="157" name="Google Shape;157;p23"/>
          <p:cNvPicPr preferRelativeResize="0"/>
          <p:nvPr/>
        </p:nvPicPr>
        <p:blipFill rotWithShape="1">
          <a:blip r:embed="rId8">
            <a:alphaModFix/>
          </a:blip>
          <a:srcRect b="30000" l="0" r="0" t="0"/>
          <a:stretch/>
        </p:blipFill>
        <p:spPr>
          <a:xfrm>
            <a:off x="7261500" y="2325100"/>
            <a:ext cx="1245074" cy="871525"/>
          </a:xfrm>
          <a:prstGeom prst="rect">
            <a:avLst/>
          </a:prstGeom>
          <a:noFill/>
          <a:ln>
            <a:noFill/>
          </a:ln>
        </p:spPr>
      </p:pic>
      <p:pic>
        <p:nvPicPr>
          <p:cNvPr id="158" name="Google Shape;158;p23"/>
          <p:cNvPicPr preferRelativeResize="0"/>
          <p:nvPr/>
        </p:nvPicPr>
        <p:blipFill rotWithShape="1">
          <a:blip r:embed="rId9">
            <a:alphaModFix/>
          </a:blip>
          <a:srcRect b="16058" l="0" r="0" t="0"/>
          <a:stretch/>
        </p:blipFill>
        <p:spPr>
          <a:xfrm>
            <a:off x="7468800" y="3566875"/>
            <a:ext cx="1080574" cy="907044"/>
          </a:xfrm>
          <a:prstGeom prst="rect">
            <a:avLst/>
          </a:prstGeom>
          <a:noFill/>
          <a:ln>
            <a:noFill/>
          </a:ln>
        </p:spPr>
      </p:pic>
      <p:pic>
        <p:nvPicPr>
          <p:cNvPr id="159" name="Google Shape;159;p23"/>
          <p:cNvPicPr preferRelativeResize="0"/>
          <p:nvPr/>
        </p:nvPicPr>
        <p:blipFill rotWithShape="1">
          <a:blip r:embed="rId10">
            <a:alphaModFix/>
          </a:blip>
          <a:srcRect b="18386" l="0" r="0" t="0"/>
          <a:stretch/>
        </p:blipFill>
        <p:spPr>
          <a:xfrm>
            <a:off x="1837950" y="2227300"/>
            <a:ext cx="1245074" cy="101611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63" name="Shape 163"/>
        <p:cNvGrpSpPr/>
        <p:nvPr/>
      </p:nvGrpSpPr>
      <p:grpSpPr>
        <a:xfrm>
          <a:off x="0" y="0"/>
          <a:ext cx="0" cy="0"/>
          <a:chOff x="0" y="0"/>
          <a:chExt cx="0" cy="0"/>
        </a:xfrm>
      </p:grpSpPr>
      <p:pic>
        <p:nvPicPr>
          <p:cNvPr id="164" name="Google Shape;164;p27"/>
          <p:cNvPicPr preferRelativeResize="0"/>
          <p:nvPr/>
        </p:nvPicPr>
        <p:blipFill rotWithShape="1">
          <a:blip r:embed="rId3">
            <a:alphaModFix/>
          </a:blip>
          <a:srcRect b="0" l="0" r="0" t="0"/>
          <a:stretch/>
        </p:blipFill>
        <p:spPr>
          <a:xfrm>
            <a:off x="5541275" y="152400"/>
            <a:ext cx="2558685" cy="4838700"/>
          </a:xfrm>
          <a:prstGeom prst="rect">
            <a:avLst/>
          </a:prstGeom>
          <a:noFill/>
          <a:ln>
            <a:noFill/>
          </a:ln>
        </p:spPr>
      </p:pic>
      <p:sp>
        <p:nvSpPr>
          <p:cNvPr id="165" name="Google Shape;165;p27"/>
          <p:cNvSpPr txBox="1"/>
          <p:nvPr/>
        </p:nvSpPr>
        <p:spPr>
          <a:xfrm>
            <a:off x="340525" y="625150"/>
            <a:ext cx="4621800" cy="2555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200"/>
              <a:buFont typeface="Arial"/>
              <a:buNone/>
            </a:pPr>
            <a:r>
              <a:rPr i="0" lang="en-GB" sz="2200" u="none" cap="none" strike="noStrike">
                <a:solidFill>
                  <a:schemeClr val="dk2"/>
                </a:solidFill>
                <a:latin typeface="Comfortaa"/>
                <a:ea typeface="Comfortaa"/>
                <a:cs typeface="Comfortaa"/>
                <a:sym typeface="Comfortaa"/>
              </a:rPr>
              <a:t>The Gradual Release Responsibility Model </a:t>
            </a:r>
            <a:endParaRPr i="0" sz="2200" u="none" cap="none" strike="noStrike">
              <a:solidFill>
                <a:schemeClr val="dk2"/>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200"/>
              <a:buFont typeface="Arial"/>
              <a:buNone/>
            </a:pPr>
            <a:r>
              <a:rPr i="0" lang="en-GB" sz="2200" u="none" cap="none" strike="noStrike">
                <a:solidFill>
                  <a:schemeClr val="dk2"/>
                </a:solidFill>
                <a:latin typeface="Comfortaa"/>
                <a:ea typeface="Comfortaa"/>
                <a:cs typeface="Comfortaa"/>
                <a:sym typeface="Comfortaa"/>
              </a:rPr>
              <a:t>(EEF Metacognition &amp; Self -regulated Learning report) </a:t>
            </a:r>
            <a:endParaRPr i="0" sz="2200" u="none" cap="none" strike="noStrike">
              <a:solidFill>
                <a:schemeClr val="dk2"/>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200"/>
              <a:buFont typeface="Arial"/>
              <a:buNone/>
            </a:pPr>
            <a:r>
              <a:t/>
            </a:r>
            <a:endParaRPr i="0" sz="2200" u="none" cap="none" strike="noStrike">
              <a:solidFill>
                <a:schemeClr val="dk2"/>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200"/>
              <a:buFont typeface="Arial"/>
              <a:buNone/>
            </a:pPr>
            <a:r>
              <a:rPr i="0" lang="en-GB" sz="2200" u="none" cap="none" strike="noStrike">
                <a:solidFill>
                  <a:schemeClr val="dk2"/>
                </a:solidFill>
                <a:latin typeface="Comfortaa"/>
                <a:ea typeface="Comfortaa"/>
                <a:cs typeface="Comfortaa"/>
                <a:sym typeface="Comfortaa"/>
              </a:rPr>
              <a:t>Helping struggling readers to reach independence </a:t>
            </a:r>
            <a:endParaRPr i="0" sz="2200" u="none" cap="none" strike="noStrike">
              <a:solidFill>
                <a:schemeClr val="dk2"/>
              </a:solidFill>
              <a:latin typeface="Comfortaa"/>
              <a:ea typeface="Comfortaa"/>
              <a:cs typeface="Comfortaa"/>
              <a:sym typeface="Comfortaa"/>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169" name="Shape 169"/>
        <p:cNvGrpSpPr/>
        <p:nvPr/>
      </p:nvGrpSpPr>
      <p:grpSpPr>
        <a:xfrm>
          <a:off x="0" y="0"/>
          <a:ext cx="0" cy="0"/>
          <a:chOff x="0" y="0"/>
          <a:chExt cx="0" cy="0"/>
        </a:xfrm>
      </p:grpSpPr>
      <p:sp>
        <p:nvSpPr>
          <p:cNvPr id="170" name="Google Shape;170;p28">
            <a:hlinkClick r:id="rId3"/>
          </p:cNvPr>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a:latin typeface="Comfortaa"/>
                <a:ea typeface="Comfortaa"/>
                <a:cs typeface="Comfortaa"/>
                <a:sym typeface="Comfortaa"/>
              </a:rPr>
              <a:t>The Reading House </a:t>
            </a:r>
            <a:endParaRPr b="1">
              <a:latin typeface="Comfortaa"/>
              <a:ea typeface="Comfortaa"/>
              <a:cs typeface="Comfortaa"/>
              <a:sym typeface="Comfortaa"/>
            </a:endParaRPr>
          </a:p>
        </p:txBody>
      </p:sp>
      <p:pic>
        <p:nvPicPr>
          <p:cNvPr id="171" name="Google Shape;171;p28"/>
          <p:cNvPicPr preferRelativeResize="0"/>
          <p:nvPr/>
        </p:nvPicPr>
        <p:blipFill rotWithShape="1">
          <a:blip r:embed="rId4">
            <a:alphaModFix/>
          </a:blip>
          <a:srcRect b="0" l="0" r="0" t="0"/>
          <a:stretch/>
        </p:blipFill>
        <p:spPr>
          <a:xfrm>
            <a:off x="378588" y="1096825"/>
            <a:ext cx="8386827" cy="345899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